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theme/themeOverride13.xml" ContentType="application/vnd.openxmlformats-officedocument.themeOverr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320" r:id="rId3"/>
    <p:sldId id="322" r:id="rId4"/>
    <p:sldId id="319" r:id="rId5"/>
    <p:sldId id="291" r:id="rId6"/>
    <p:sldId id="279" r:id="rId7"/>
    <p:sldId id="309" r:id="rId8"/>
    <p:sldId id="308" r:id="rId9"/>
    <p:sldId id="307" r:id="rId10"/>
    <p:sldId id="306" r:id="rId11"/>
    <p:sldId id="305" r:id="rId12"/>
    <p:sldId id="300" r:id="rId13"/>
    <p:sldId id="323" r:id="rId14"/>
    <p:sldId id="299" r:id="rId15"/>
    <p:sldId id="297" r:id="rId16"/>
    <p:sldId id="298" r:id="rId17"/>
    <p:sldId id="296" r:id="rId18"/>
    <p:sldId id="295" r:id="rId19"/>
    <p:sldId id="294" r:id="rId20"/>
    <p:sldId id="293" r:id="rId21"/>
    <p:sldId id="292" r:id="rId22"/>
    <p:sldId id="310" r:id="rId23"/>
    <p:sldId id="313" r:id="rId24"/>
    <p:sldId id="312" r:id="rId25"/>
    <p:sldId id="318" r:id="rId26"/>
    <p:sldId id="316" r:id="rId27"/>
    <p:sldId id="304" r:id="rId28"/>
    <p:sldId id="303" r:id="rId29"/>
    <p:sldId id="311" r:id="rId30"/>
    <p:sldId id="302" r:id="rId31"/>
    <p:sldId id="315" r:id="rId32"/>
    <p:sldId id="301" r:id="rId33"/>
    <p:sldId id="314" r:id="rId34"/>
  </p:sldIdLst>
  <p:sldSz cx="9144000" cy="6858000" type="screen4x3"/>
  <p:notesSz cx="6662738" cy="9906000"/>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3.xm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a:t>Kivijärven 10 -vuotisikäluokkien osuus väestöstä 2021-2040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percentStacked"/>
        <c:varyColors val="0"/>
        <c:ser>
          <c:idx val="0"/>
          <c:order val="0"/>
          <c:tx>
            <c:strRef>
              <c:f>Kivijärvi!$F$3</c:f>
              <c:strCache>
                <c:ptCount val="1"/>
                <c:pt idx="0">
                  <c:v>0 - 14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Kivijärvi!$G$3:$K$3</c:f>
              <c:numCache>
                <c:formatCode>0</c:formatCode>
                <c:ptCount val="5"/>
                <c:pt idx="0">
                  <c:v>138</c:v>
                </c:pt>
                <c:pt idx="1">
                  <c:v>112</c:v>
                </c:pt>
                <c:pt idx="2">
                  <c:v>97</c:v>
                </c:pt>
                <c:pt idx="3">
                  <c:v>85</c:v>
                </c:pt>
                <c:pt idx="4">
                  <c:v>81</c:v>
                </c:pt>
              </c:numCache>
            </c:numRef>
          </c:val>
          <c:extLst>
            <c:ext xmlns:c16="http://schemas.microsoft.com/office/drawing/2014/chart" uri="{C3380CC4-5D6E-409C-BE32-E72D297353CC}">
              <c16:uniqueId val="{00000000-9769-4FE0-B4B9-745936905C94}"/>
            </c:ext>
          </c:extLst>
        </c:ser>
        <c:ser>
          <c:idx val="1"/>
          <c:order val="1"/>
          <c:tx>
            <c:strRef>
              <c:f>Kivijärvi!$F$4</c:f>
              <c:strCache>
                <c:ptCount val="1"/>
                <c:pt idx="0">
                  <c:v>15 - 24</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Kivijärvi!$G$4:$K$4</c:f>
              <c:numCache>
                <c:formatCode>0</c:formatCode>
                <c:ptCount val="5"/>
                <c:pt idx="0">
                  <c:v>65</c:v>
                </c:pt>
                <c:pt idx="1">
                  <c:v>73</c:v>
                </c:pt>
                <c:pt idx="2">
                  <c:v>62</c:v>
                </c:pt>
                <c:pt idx="3">
                  <c:v>55</c:v>
                </c:pt>
                <c:pt idx="4">
                  <c:v>45</c:v>
                </c:pt>
              </c:numCache>
            </c:numRef>
          </c:val>
          <c:extLst>
            <c:ext xmlns:c16="http://schemas.microsoft.com/office/drawing/2014/chart" uri="{C3380CC4-5D6E-409C-BE32-E72D297353CC}">
              <c16:uniqueId val="{00000001-9769-4FE0-B4B9-745936905C94}"/>
            </c:ext>
          </c:extLst>
        </c:ser>
        <c:ser>
          <c:idx val="2"/>
          <c:order val="2"/>
          <c:tx>
            <c:strRef>
              <c:f>Kivijärvi!$F$5</c:f>
              <c:strCache>
                <c:ptCount val="1"/>
                <c:pt idx="0">
                  <c:v>25 - 34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Kivijärvi!$G$5:$K$5</c:f>
              <c:numCache>
                <c:formatCode>0</c:formatCode>
                <c:ptCount val="5"/>
                <c:pt idx="0">
                  <c:v>75</c:v>
                </c:pt>
                <c:pt idx="1">
                  <c:v>57</c:v>
                </c:pt>
                <c:pt idx="2">
                  <c:v>46</c:v>
                </c:pt>
                <c:pt idx="3">
                  <c:v>47</c:v>
                </c:pt>
                <c:pt idx="4">
                  <c:v>47</c:v>
                </c:pt>
              </c:numCache>
            </c:numRef>
          </c:val>
          <c:extLst>
            <c:ext xmlns:c16="http://schemas.microsoft.com/office/drawing/2014/chart" uri="{C3380CC4-5D6E-409C-BE32-E72D297353CC}">
              <c16:uniqueId val="{00000002-9769-4FE0-B4B9-745936905C94}"/>
            </c:ext>
          </c:extLst>
        </c:ser>
        <c:ser>
          <c:idx val="3"/>
          <c:order val="3"/>
          <c:tx>
            <c:strRef>
              <c:f>Kivijärvi!$F$6</c:f>
              <c:strCache>
                <c:ptCount val="1"/>
                <c:pt idx="0">
                  <c:v>35 - 44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Kivijärvi!$G$6:$K$6</c:f>
              <c:numCache>
                <c:formatCode>0</c:formatCode>
                <c:ptCount val="5"/>
                <c:pt idx="0">
                  <c:v>84</c:v>
                </c:pt>
                <c:pt idx="1">
                  <c:v>77</c:v>
                </c:pt>
                <c:pt idx="2">
                  <c:v>68</c:v>
                </c:pt>
                <c:pt idx="3">
                  <c:v>62</c:v>
                </c:pt>
                <c:pt idx="4">
                  <c:v>55</c:v>
                </c:pt>
              </c:numCache>
            </c:numRef>
          </c:val>
          <c:extLst>
            <c:ext xmlns:c16="http://schemas.microsoft.com/office/drawing/2014/chart" uri="{C3380CC4-5D6E-409C-BE32-E72D297353CC}">
              <c16:uniqueId val="{00000003-9769-4FE0-B4B9-745936905C94}"/>
            </c:ext>
          </c:extLst>
        </c:ser>
        <c:ser>
          <c:idx val="4"/>
          <c:order val="4"/>
          <c:tx>
            <c:strRef>
              <c:f>Kivijärvi!$F$7</c:f>
              <c:strCache>
                <c:ptCount val="1"/>
                <c:pt idx="0">
                  <c:v>45 - 54</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Kivijärvi!$G$7:$K$7</c:f>
              <c:numCache>
                <c:formatCode>0</c:formatCode>
                <c:ptCount val="5"/>
                <c:pt idx="0">
                  <c:v>113</c:v>
                </c:pt>
                <c:pt idx="1">
                  <c:v>98</c:v>
                </c:pt>
                <c:pt idx="2">
                  <c:v>106</c:v>
                </c:pt>
                <c:pt idx="3">
                  <c:v>100</c:v>
                </c:pt>
                <c:pt idx="4">
                  <c:v>94</c:v>
                </c:pt>
              </c:numCache>
            </c:numRef>
          </c:val>
          <c:extLst>
            <c:ext xmlns:c16="http://schemas.microsoft.com/office/drawing/2014/chart" uri="{C3380CC4-5D6E-409C-BE32-E72D297353CC}">
              <c16:uniqueId val="{00000004-9769-4FE0-B4B9-745936905C94}"/>
            </c:ext>
          </c:extLst>
        </c:ser>
        <c:ser>
          <c:idx val="5"/>
          <c:order val="5"/>
          <c:tx>
            <c:strRef>
              <c:f>Kivijärvi!$F$8</c:f>
              <c:strCache>
                <c:ptCount val="1"/>
                <c:pt idx="0">
                  <c:v>55 - 64</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Kivijärvi!$G$8:$K$8</c:f>
              <c:numCache>
                <c:formatCode>0</c:formatCode>
                <c:ptCount val="5"/>
                <c:pt idx="0">
                  <c:v>177</c:v>
                </c:pt>
                <c:pt idx="1">
                  <c:v>172</c:v>
                </c:pt>
                <c:pt idx="2">
                  <c:v>137</c:v>
                </c:pt>
                <c:pt idx="3">
                  <c:v>121</c:v>
                </c:pt>
                <c:pt idx="4">
                  <c:v>130</c:v>
                </c:pt>
              </c:numCache>
            </c:numRef>
          </c:val>
          <c:extLst>
            <c:ext xmlns:c16="http://schemas.microsoft.com/office/drawing/2014/chart" uri="{C3380CC4-5D6E-409C-BE32-E72D297353CC}">
              <c16:uniqueId val="{00000005-9769-4FE0-B4B9-745936905C94}"/>
            </c:ext>
          </c:extLst>
        </c:ser>
        <c:ser>
          <c:idx val="6"/>
          <c:order val="6"/>
          <c:tx>
            <c:strRef>
              <c:f>Kivijärvi!$F$9</c:f>
              <c:strCache>
                <c:ptCount val="1"/>
                <c:pt idx="0">
                  <c:v>65 - 74</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Kivijärvi!$G$9:$K$9</c:f>
              <c:numCache>
                <c:formatCode>0</c:formatCode>
                <c:ptCount val="5"/>
                <c:pt idx="0">
                  <c:v>222</c:v>
                </c:pt>
                <c:pt idx="1">
                  <c:v>205</c:v>
                </c:pt>
                <c:pt idx="2">
                  <c:v>193</c:v>
                </c:pt>
                <c:pt idx="3">
                  <c:v>178</c:v>
                </c:pt>
                <c:pt idx="4">
                  <c:v>149</c:v>
                </c:pt>
              </c:numCache>
            </c:numRef>
          </c:val>
          <c:extLst>
            <c:ext xmlns:c16="http://schemas.microsoft.com/office/drawing/2014/chart" uri="{C3380CC4-5D6E-409C-BE32-E72D297353CC}">
              <c16:uniqueId val="{00000006-9769-4FE0-B4B9-745936905C94}"/>
            </c:ext>
          </c:extLst>
        </c:ser>
        <c:ser>
          <c:idx val="7"/>
          <c:order val="7"/>
          <c:tx>
            <c:strRef>
              <c:f>Kivijärvi!$F$10</c:f>
              <c:strCache>
                <c:ptCount val="1"/>
                <c:pt idx="0">
                  <c:v>75 - 84</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Kivijärvi!$G$10:$K$10</c:f>
              <c:numCache>
                <c:formatCode>0</c:formatCode>
                <c:ptCount val="5"/>
                <c:pt idx="0">
                  <c:v>159</c:v>
                </c:pt>
                <c:pt idx="1">
                  <c:v>174</c:v>
                </c:pt>
                <c:pt idx="2">
                  <c:v>177</c:v>
                </c:pt>
                <c:pt idx="3">
                  <c:v>172</c:v>
                </c:pt>
                <c:pt idx="4">
                  <c:v>168</c:v>
                </c:pt>
              </c:numCache>
            </c:numRef>
          </c:val>
          <c:extLst>
            <c:ext xmlns:c16="http://schemas.microsoft.com/office/drawing/2014/chart" uri="{C3380CC4-5D6E-409C-BE32-E72D297353CC}">
              <c16:uniqueId val="{00000007-9769-4FE0-B4B9-745936905C94}"/>
            </c:ext>
          </c:extLst>
        </c:ser>
        <c:ser>
          <c:idx val="8"/>
          <c:order val="8"/>
          <c:tx>
            <c:strRef>
              <c:f>Kivijärvi!$F$11</c:f>
              <c:strCache>
                <c:ptCount val="1"/>
                <c:pt idx="0">
                  <c:v>85 - 94</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Kivijärvi!$G$11:$K$11</c:f>
              <c:numCache>
                <c:formatCode>0</c:formatCode>
                <c:ptCount val="5"/>
                <c:pt idx="0">
                  <c:v>54</c:v>
                </c:pt>
                <c:pt idx="1">
                  <c:v>60</c:v>
                </c:pt>
                <c:pt idx="2">
                  <c:v>74</c:v>
                </c:pt>
                <c:pt idx="3">
                  <c:v>87</c:v>
                </c:pt>
                <c:pt idx="4">
                  <c:v>92</c:v>
                </c:pt>
              </c:numCache>
            </c:numRef>
          </c:val>
          <c:extLst>
            <c:ext xmlns:c16="http://schemas.microsoft.com/office/drawing/2014/chart" uri="{C3380CC4-5D6E-409C-BE32-E72D297353CC}">
              <c16:uniqueId val="{00000008-9769-4FE0-B4B9-745936905C94}"/>
            </c:ext>
          </c:extLst>
        </c:ser>
        <c:ser>
          <c:idx val="9"/>
          <c:order val="9"/>
          <c:tx>
            <c:strRef>
              <c:f>Kivijärvi!$F$12</c:f>
              <c:strCache>
                <c:ptCount val="1"/>
                <c:pt idx="0">
                  <c:v>95 -</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Kivijärvi!$G$2:$K$2</c:f>
              <c:strCache>
                <c:ptCount val="5"/>
                <c:pt idx="0">
                  <c:v>2021</c:v>
                </c:pt>
                <c:pt idx="1">
                  <c:v>2025</c:v>
                </c:pt>
                <c:pt idx="2">
                  <c:v>2030</c:v>
                </c:pt>
                <c:pt idx="3">
                  <c:v>2035</c:v>
                </c:pt>
                <c:pt idx="4">
                  <c:v>2040</c:v>
                </c:pt>
              </c:strCache>
            </c:strRef>
          </c:cat>
          <c:val>
            <c:numRef>
              <c:f>Kivijärvi!$G$12:$K$12</c:f>
              <c:numCache>
                <c:formatCode>0</c:formatCode>
                <c:ptCount val="5"/>
                <c:pt idx="0">
                  <c:v>5</c:v>
                </c:pt>
                <c:pt idx="1">
                  <c:v>4</c:v>
                </c:pt>
                <c:pt idx="2">
                  <c:v>6</c:v>
                </c:pt>
                <c:pt idx="3">
                  <c:v>7</c:v>
                </c:pt>
                <c:pt idx="4">
                  <c:v>10</c:v>
                </c:pt>
              </c:numCache>
            </c:numRef>
          </c:val>
          <c:extLst>
            <c:ext xmlns:c16="http://schemas.microsoft.com/office/drawing/2014/chart" uri="{C3380CC4-5D6E-409C-BE32-E72D297353CC}">
              <c16:uniqueId val="{00000009-9769-4FE0-B4B9-745936905C94}"/>
            </c:ext>
          </c:extLst>
        </c:ser>
        <c:dLbls>
          <c:showLegendKey val="0"/>
          <c:showVal val="0"/>
          <c:showCatName val="0"/>
          <c:showSerName val="0"/>
          <c:showPercent val="0"/>
          <c:showBubbleSize val="0"/>
        </c:dLbls>
        <c:gapWidth val="150"/>
        <c:overlap val="100"/>
        <c:axId val="439914392"/>
        <c:axId val="439912096"/>
      </c:barChart>
      <c:catAx>
        <c:axId val="439914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439912096"/>
        <c:crosses val="autoZero"/>
        <c:auto val="1"/>
        <c:lblAlgn val="ctr"/>
        <c:lblOffset val="100"/>
        <c:noMultiLvlLbl val="0"/>
      </c:catAx>
      <c:valAx>
        <c:axId val="4399120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439914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 kokoinen nykyinen asuntosi on?</c:v>
                </c:pt>
              </c:strCache>
            </c:strRef>
          </c:tx>
          <c:spPr>
            <a:solidFill>
              <a:srgbClr val="234C5A"/>
            </a:solidFill>
            <a:ln>
              <a:solidFill>
                <a:srgbClr val="234C5A"/>
              </a:solidFill>
            </a:ln>
          </c:spPr>
          <c:invertIfNegative val="0"/>
          <c:dLbls>
            <c:dLbl>
              <c:idx val="0"/>
              <c:tx>
                <c:rich>
                  <a:bodyPr/>
                  <a:lstStyle/>
                  <a:p>
                    <a:r>
                      <a:rPr lang="en-US"/>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35B2-4D92-B70F-DC7796DD13EC}"/>
                </c:ext>
              </c:extLst>
            </c:dLbl>
            <c:dLbl>
              <c:idx val="1"/>
              <c:tx>
                <c:rich>
                  <a:bodyPr/>
                  <a:lstStyle/>
                  <a:p>
                    <a:r>
                      <a:rPr lang="en-US"/>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35B2-4D92-B70F-DC7796DD13EC}"/>
                </c:ext>
              </c:extLst>
            </c:dLbl>
            <c:dLbl>
              <c:idx val="2"/>
              <c:tx>
                <c:rich>
                  <a:bodyPr/>
                  <a:lstStyle/>
                  <a:p>
                    <a:r>
                      <a:rPr lang="en-US"/>
                      <a:t>24%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35B2-4D92-B70F-DC7796DD13EC}"/>
                </c:ext>
              </c:extLst>
            </c:dLbl>
            <c:dLbl>
              <c:idx val="3"/>
              <c:tx>
                <c:rich>
                  <a:bodyPr/>
                  <a:lstStyle/>
                  <a:p>
                    <a:r>
                      <a:rPr lang="en-US"/>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35B2-4D92-B70F-DC7796DD13EC}"/>
                </c:ext>
              </c:extLst>
            </c:dLbl>
            <c:dLbl>
              <c:idx val="4"/>
              <c:tx>
                <c:rich>
                  <a:bodyPr/>
                  <a:lstStyle/>
                  <a:p>
                    <a:r>
                      <a:rPr lang="en-US"/>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35B2-4D92-B70F-DC7796DD13E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1 huone + keittiö</c:v>
                </c:pt>
                <c:pt idx="1">
                  <c:v>2 huonetta + keittiö</c:v>
                </c:pt>
                <c:pt idx="2">
                  <c:v>3 huonetta + keittiö</c:v>
                </c:pt>
                <c:pt idx="3">
                  <c:v>4 huonetta + keittiö</c:v>
                </c:pt>
                <c:pt idx="4">
                  <c:v>5 huonetta tai enemmän + keittiö</c:v>
                </c:pt>
              </c:strCache>
            </c:strRef>
          </c:cat>
          <c:val>
            <c:numRef>
              <c:f>Sheet1!$D$2:$D$6</c:f>
              <c:numCache>
                <c:formatCode>General</c:formatCode>
                <c:ptCount val="5"/>
                <c:pt idx="0">
                  <c:v>0.1</c:v>
                </c:pt>
                <c:pt idx="1">
                  <c:v>0.14000000000000001</c:v>
                </c:pt>
                <c:pt idx="2">
                  <c:v>0.24</c:v>
                </c:pt>
                <c:pt idx="3">
                  <c:v>0.31</c:v>
                </c:pt>
                <c:pt idx="4">
                  <c:v>0.21</c:v>
                </c:pt>
              </c:numCache>
            </c:numRef>
          </c:val>
          <c:extLst>
            <c:ext xmlns:c16="http://schemas.microsoft.com/office/drawing/2014/chart" uri="{C3380CC4-5D6E-409C-BE32-E72D297353CC}">
              <c16:uniqueId val="{00000005-35B2-4D92-B70F-DC7796DD13EC}"/>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 kokoinen asunto olisi mielestäsi paras 10 vuoden päästä?</c:v>
                </c:pt>
              </c:strCache>
            </c:strRef>
          </c:tx>
          <c:spPr>
            <a:solidFill>
              <a:srgbClr val="234C5A"/>
            </a:solidFill>
            <a:ln>
              <a:solidFill>
                <a:srgbClr val="234C5A"/>
              </a:solidFill>
            </a:ln>
          </c:spPr>
          <c:invertIfNegative val="0"/>
          <c:dLbls>
            <c:dLbl>
              <c:idx val="0"/>
              <c:tx>
                <c:rich>
                  <a:bodyPr/>
                  <a:lstStyle/>
                  <a:p>
                    <a:r>
                      <a:rPr lang="en-US"/>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FDF3-42E7-9905-A7959DC46CE1}"/>
                </c:ext>
              </c:extLst>
            </c:dLbl>
            <c:dLbl>
              <c:idx val="1"/>
              <c:tx>
                <c:rich>
                  <a:bodyPr/>
                  <a:lstStyle/>
                  <a:p>
                    <a:r>
                      <a:rPr lang="en-US"/>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FDF3-42E7-9905-A7959DC46CE1}"/>
                </c:ext>
              </c:extLst>
            </c:dLbl>
            <c:dLbl>
              <c:idx val="2"/>
              <c:tx>
                <c:rich>
                  <a:bodyPr/>
                  <a:lstStyle/>
                  <a:p>
                    <a:r>
                      <a:rPr lang="en-US"/>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FDF3-42E7-9905-A7959DC46CE1}"/>
                </c:ext>
              </c:extLst>
            </c:dLbl>
            <c:dLbl>
              <c:idx val="3"/>
              <c:tx>
                <c:rich>
                  <a:bodyPr/>
                  <a:lstStyle/>
                  <a:p>
                    <a:r>
                      <a:rPr lang="en-US"/>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FDF3-42E7-9905-A7959DC46CE1}"/>
                </c:ext>
              </c:extLst>
            </c:dLbl>
            <c:dLbl>
              <c:idx val="4"/>
              <c:tx>
                <c:rich>
                  <a:bodyPr/>
                  <a:lstStyle/>
                  <a:p>
                    <a:r>
                      <a:rPr lang="en-US"/>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FDF3-42E7-9905-A7959DC46CE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1 huone + keittiö</c:v>
                </c:pt>
                <c:pt idx="1">
                  <c:v>2 huonetta + keittiö</c:v>
                </c:pt>
                <c:pt idx="2">
                  <c:v>3 huonetta + keittiö</c:v>
                </c:pt>
                <c:pt idx="3">
                  <c:v>4 huonetta + keittiö</c:v>
                </c:pt>
                <c:pt idx="4">
                  <c:v>5 huonetta tai enemmän + keittiö</c:v>
                </c:pt>
              </c:strCache>
            </c:strRef>
          </c:cat>
          <c:val>
            <c:numRef>
              <c:f>Sheet1!$D$2:$D$6</c:f>
              <c:numCache>
                <c:formatCode>General</c:formatCode>
                <c:ptCount val="5"/>
                <c:pt idx="0">
                  <c:v>0.11</c:v>
                </c:pt>
                <c:pt idx="1">
                  <c:v>0.33</c:v>
                </c:pt>
                <c:pt idx="2">
                  <c:v>0.38</c:v>
                </c:pt>
                <c:pt idx="3">
                  <c:v>0.09</c:v>
                </c:pt>
                <c:pt idx="4">
                  <c:v>0.09</c:v>
                </c:pt>
              </c:numCache>
            </c:numRef>
          </c:val>
          <c:extLst>
            <c:ext xmlns:c16="http://schemas.microsoft.com/office/drawing/2014/chart" uri="{C3380CC4-5D6E-409C-BE32-E72D297353CC}">
              <c16:uniqueId val="{00000005-FDF3-42E7-9905-A7959DC46CE1}"/>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Ajatteletko asuvasti 10 vuoden päästä nykyisessä asunnossasi?</c:v>
                </c:pt>
              </c:strCache>
            </c:strRef>
          </c:tx>
          <c:spPr>
            <a:solidFill>
              <a:srgbClr val="234C5A"/>
            </a:solidFill>
            <a:ln>
              <a:solidFill>
                <a:srgbClr val="234C5A"/>
              </a:solidFill>
            </a:ln>
          </c:spPr>
          <c:invertIfNegative val="0"/>
          <c:dLbls>
            <c:dLbl>
              <c:idx val="0"/>
              <c:tx>
                <c:rich>
                  <a:bodyPr/>
                  <a:lstStyle/>
                  <a:p>
                    <a:r>
                      <a:rPr lang="en-US"/>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60D-46FA-B786-41D83EC1D54A}"/>
                </c:ext>
              </c:extLst>
            </c:dLbl>
            <c:dLbl>
              <c:idx val="1"/>
              <c:tx>
                <c:rich>
                  <a:bodyPr/>
                  <a:lstStyle/>
                  <a:p>
                    <a:r>
                      <a:rPr lang="en-US"/>
                      <a:t>59%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60D-46FA-B786-41D83EC1D54A}"/>
                </c:ext>
              </c:extLst>
            </c:dLbl>
            <c:dLbl>
              <c:idx val="2"/>
              <c:tx>
                <c:rich>
                  <a:bodyPr/>
                  <a:lstStyle/>
                  <a:p>
                    <a:r>
                      <a:rPr lang="en-US"/>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60D-46FA-B786-41D83EC1D54A}"/>
                </c:ext>
              </c:extLst>
            </c:dLbl>
            <c:dLbl>
              <c:idx val="3"/>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60D-46FA-B786-41D83EC1D54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 varmasti</c:v>
                </c:pt>
                <c:pt idx="1">
                  <c:v>Melko todennäköisesti</c:v>
                </c:pt>
                <c:pt idx="2">
                  <c:v>Todennäköisesti en</c:v>
                </c:pt>
                <c:pt idx="3">
                  <c:v>En varmasti</c:v>
                </c:pt>
              </c:strCache>
            </c:strRef>
          </c:cat>
          <c:val>
            <c:numRef>
              <c:f>Sheet1!$D$2:$D$5</c:f>
              <c:numCache>
                <c:formatCode>General</c:formatCode>
                <c:ptCount val="4"/>
                <c:pt idx="0">
                  <c:v>0.21</c:v>
                </c:pt>
                <c:pt idx="1">
                  <c:v>0.59</c:v>
                </c:pt>
                <c:pt idx="2">
                  <c:v>0.15</c:v>
                </c:pt>
                <c:pt idx="3">
                  <c:v>0.05</c:v>
                </c:pt>
              </c:numCache>
            </c:numRef>
          </c:val>
          <c:extLst>
            <c:ext xmlns:c16="http://schemas.microsoft.com/office/drawing/2014/chart" uri="{C3380CC4-5D6E-409C-BE32-E72D297353CC}">
              <c16:uniqueId val="{00000004-160D-46FA-B786-41D83EC1D54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Missä aiot asua 10 vuoden päästä? (jos suunnittelet asuvasi kahdessa paikassa, esim. talvella ja kesällä eri paikoissa, niin valitse molemmat vaihtoehdot)</c:v>
                </c:pt>
              </c:strCache>
            </c:strRef>
          </c:tx>
          <c:spPr>
            <a:solidFill>
              <a:srgbClr val="234C5A"/>
            </a:solidFill>
            <a:ln>
              <a:solidFill>
                <a:srgbClr val="234C5A"/>
              </a:solidFill>
            </a:ln>
          </c:spPr>
          <c:invertIfNegative val="0"/>
          <c:dLbls>
            <c:dLbl>
              <c:idx val="0"/>
              <c:tx>
                <c:rich>
                  <a:bodyPr/>
                  <a:lstStyle/>
                  <a:p>
                    <a:r>
                      <a:rPr lang="en-US"/>
                      <a:t>75%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AF91-4DFA-A5D1-E5AE7D7CC0DD}"/>
                </c:ext>
              </c:extLst>
            </c:dLbl>
            <c:dLbl>
              <c:idx val="1"/>
              <c:tx>
                <c:rich>
                  <a:bodyPr/>
                  <a:lstStyle/>
                  <a:p>
                    <a:r>
                      <a:rPr lang="en-US"/>
                      <a:t>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AF91-4DFA-A5D1-E5AE7D7CC0DD}"/>
                </c:ext>
              </c:extLst>
            </c:dLbl>
            <c:dLbl>
              <c:idx val="2"/>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AF91-4DFA-A5D1-E5AE7D7CC0DD}"/>
                </c:ext>
              </c:extLst>
            </c:dLbl>
            <c:dLbl>
              <c:idx val="3"/>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AF91-4DFA-A5D1-E5AE7D7CC0DD}"/>
                </c:ext>
              </c:extLst>
            </c:dLbl>
            <c:dLbl>
              <c:idx val="4"/>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AF91-4DFA-A5D1-E5AE7D7CC0D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Nykyisessä asuinkunnassasi</c:v>
                </c:pt>
                <c:pt idx="1">
                  <c:v>Jossain muussa Saarikan alueen kunnassa</c:v>
                </c:pt>
                <c:pt idx="2">
                  <c:v>Jossain muualla Keski-Suomessa</c:v>
                </c:pt>
                <c:pt idx="3">
                  <c:v>Jossain muualla Suomessa</c:v>
                </c:pt>
                <c:pt idx="4">
                  <c:v>Ulkomailla</c:v>
                </c:pt>
              </c:strCache>
            </c:strRef>
          </c:cat>
          <c:val>
            <c:numRef>
              <c:f>Sheet1!$D$2:$D$6</c:f>
              <c:numCache>
                <c:formatCode>General</c:formatCode>
                <c:ptCount val="5"/>
                <c:pt idx="0">
                  <c:v>0.75</c:v>
                </c:pt>
                <c:pt idx="1">
                  <c:v>7.0000000000000007E-2</c:v>
                </c:pt>
                <c:pt idx="2">
                  <c:v>0.15</c:v>
                </c:pt>
                <c:pt idx="3">
                  <c:v>0.15</c:v>
                </c:pt>
                <c:pt idx="4">
                  <c:v>0.03</c:v>
                </c:pt>
              </c:numCache>
            </c:numRef>
          </c:val>
          <c:extLst>
            <c:ext xmlns:c16="http://schemas.microsoft.com/office/drawing/2014/chart" uri="{C3380CC4-5D6E-409C-BE32-E72D297353CC}">
              <c16:uniqueId val="{00000005-AF91-4DFA-A5D1-E5AE7D7CC0D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Kuinka paljon olet miettinyt tulevaisuuden asumistasi ikääntymisen näkökulmasta?</c:v>
                </c:pt>
              </c:strCache>
            </c:strRef>
          </c:tx>
          <c:spPr>
            <a:solidFill>
              <a:srgbClr val="234C5A"/>
            </a:solidFill>
            <a:ln>
              <a:solidFill>
                <a:srgbClr val="234C5A"/>
              </a:solidFill>
            </a:ln>
          </c:spPr>
          <c:invertIfNegative val="0"/>
          <c:dLbls>
            <c:dLbl>
              <c:idx val="0"/>
              <c:tx>
                <c:rich>
                  <a:bodyPr/>
                  <a:lstStyle/>
                  <a:p>
                    <a:r>
                      <a:rPr lang="en-US"/>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CCE2-441F-8F76-05B4457C086C}"/>
                </c:ext>
              </c:extLst>
            </c:dLbl>
            <c:dLbl>
              <c:idx val="1"/>
              <c:tx>
                <c:rich>
                  <a:bodyPr/>
                  <a:lstStyle/>
                  <a:p>
                    <a:r>
                      <a:rPr lang="en-US"/>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CCE2-441F-8F76-05B4457C086C}"/>
                </c:ext>
              </c:extLst>
            </c:dLbl>
            <c:dLbl>
              <c:idx val="2"/>
              <c:tx>
                <c:rich>
                  <a:bodyPr/>
                  <a:lstStyle/>
                  <a:p>
                    <a:r>
                      <a:rPr lang="en-US"/>
                      <a:t>56%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CCE2-441F-8F76-05B4457C086C}"/>
                </c:ext>
              </c:extLst>
            </c:dLbl>
            <c:dLbl>
              <c:idx val="3"/>
              <c:tx>
                <c:rich>
                  <a:bodyPr/>
                  <a:lstStyle/>
                  <a:p>
                    <a:r>
                      <a:rPr lang="en-US"/>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CCE2-441F-8F76-05B4457C086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Paljon</c:v>
                </c:pt>
                <c:pt idx="1">
                  <c:v>Melko paljon</c:v>
                </c:pt>
                <c:pt idx="2">
                  <c:v>Melko vähän</c:v>
                </c:pt>
                <c:pt idx="3">
                  <c:v>En ollenkaan</c:v>
                </c:pt>
              </c:strCache>
            </c:strRef>
          </c:cat>
          <c:val>
            <c:numRef>
              <c:f>Sheet1!$D$2:$D$5</c:f>
              <c:numCache>
                <c:formatCode>General</c:formatCode>
                <c:ptCount val="4"/>
                <c:pt idx="0">
                  <c:v>0.08</c:v>
                </c:pt>
                <c:pt idx="1">
                  <c:v>0.21</c:v>
                </c:pt>
                <c:pt idx="2">
                  <c:v>0.56000000000000005</c:v>
                </c:pt>
                <c:pt idx="3">
                  <c:v>0.15</c:v>
                </c:pt>
              </c:numCache>
            </c:numRef>
          </c:val>
          <c:extLst>
            <c:ext xmlns:c16="http://schemas.microsoft.com/office/drawing/2014/chart" uri="{C3380CC4-5D6E-409C-BE32-E72D297353CC}">
              <c16:uniqueId val="{00000004-CCE2-441F-8F76-05B4457C086C}"/>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Oletko kiinnostunut yhteisöasumisesta mahdollisena tulevaisuuden asumisesi muotona? (yhteisöasuminen = asumismuoto, jossa on oman huoneiston lisäksi yhteisiä tiloja esim. yhteiskeittiö, yhteinen oleskelutila, tai muita tiloja, joissa voi tehdä asioita yhdessä muiden kanssa)</c:v>
                </c:pt>
              </c:strCache>
            </c:strRef>
          </c:tx>
          <c:spPr>
            <a:solidFill>
              <a:srgbClr val="234C5A"/>
            </a:solidFill>
            <a:ln>
              <a:solidFill>
                <a:srgbClr val="234C5A"/>
              </a:solidFill>
            </a:ln>
          </c:spPr>
          <c:invertIfNegative val="0"/>
          <c:dLbls>
            <c:dLbl>
              <c:idx val="0"/>
              <c:tx>
                <c:rich>
                  <a:bodyPr/>
                  <a:lstStyle/>
                  <a:p>
                    <a:r>
                      <a:rPr lang="en-US"/>
                      <a:t>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92D1-477B-A213-E44D1140BAF9}"/>
                </c:ext>
              </c:extLst>
            </c:dLbl>
            <c:dLbl>
              <c:idx val="1"/>
              <c:tx>
                <c:rich>
                  <a:bodyPr/>
                  <a:lstStyle/>
                  <a:p>
                    <a:r>
                      <a:rPr lang="en-US"/>
                      <a:t>65%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92D1-477B-A213-E44D1140BAF9}"/>
                </c:ext>
              </c:extLst>
            </c:dLbl>
            <c:dLbl>
              <c:idx val="2"/>
              <c:tx>
                <c:rich>
                  <a:bodyPr/>
                  <a:lstStyle/>
                  <a:p>
                    <a:r>
                      <a:rPr lang="en-US"/>
                      <a:t>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92D1-477B-A213-E44D1140BAF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Kyllä</c:v>
                </c:pt>
                <c:pt idx="1">
                  <c:v>En</c:v>
                </c:pt>
                <c:pt idx="2">
                  <c:v>En tunne asiaa niin hyvin, että osaisin sanoa</c:v>
                </c:pt>
              </c:strCache>
            </c:strRef>
          </c:cat>
          <c:val>
            <c:numRef>
              <c:f>Sheet1!$D$2:$D$4</c:f>
              <c:numCache>
                <c:formatCode>General</c:formatCode>
                <c:ptCount val="3"/>
                <c:pt idx="0">
                  <c:v>0.09</c:v>
                </c:pt>
                <c:pt idx="1">
                  <c:v>0.65</c:v>
                </c:pt>
                <c:pt idx="2">
                  <c:v>0.26</c:v>
                </c:pt>
              </c:numCache>
            </c:numRef>
          </c:val>
          <c:extLst>
            <c:ext xmlns:c16="http://schemas.microsoft.com/office/drawing/2014/chart" uri="{C3380CC4-5D6E-409C-BE32-E72D297353CC}">
              <c16:uniqueId val="{00000003-92D1-477B-A213-E44D1140BAF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Kuinka tärkeää arvelet sinulle olevan 10 vuoden tähtäimellä, että omalla asuinalueellasi on kauppa?</c:v>
                </c:pt>
              </c:strCache>
            </c:strRef>
          </c:tx>
          <c:spPr>
            <a:solidFill>
              <a:srgbClr val="234C5A"/>
            </a:solidFill>
            <a:ln>
              <a:solidFill>
                <a:srgbClr val="234C5A"/>
              </a:solidFill>
            </a:ln>
          </c:spPr>
          <c:invertIfNegative val="0"/>
          <c:dLbls>
            <c:dLbl>
              <c:idx val="0"/>
              <c:tx>
                <c:rich>
                  <a:bodyPr/>
                  <a:lstStyle/>
                  <a:p>
                    <a:r>
                      <a:rPr lang="en-US"/>
                      <a:t>91%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E14F-4418-804A-1C7FF863D253}"/>
                </c:ext>
              </c:extLst>
            </c:dLbl>
            <c:dLbl>
              <c:idx val="1"/>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E14F-4418-804A-1C7FF863D253}"/>
                </c:ext>
              </c:extLst>
            </c:dLbl>
            <c:dLbl>
              <c:idx val="2"/>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E14F-4418-804A-1C7FF863D253}"/>
                </c:ext>
              </c:extLst>
            </c:dLbl>
            <c:dLbl>
              <c:idx val="3"/>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E14F-4418-804A-1C7FF863D25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Erittäin tärkeää</c:v>
                </c:pt>
                <c:pt idx="1">
                  <c:v>Melko tärkeää</c:v>
                </c:pt>
                <c:pt idx="2">
                  <c:v>Ei kovin tärkeää</c:v>
                </c:pt>
                <c:pt idx="3">
                  <c:v>Ei merkitystä</c:v>
                </c:pt>
              </c:strCache>
            </c:strRef>
          </c:cat>
          <c:val>
            <c:numRef>
              <c:f>Sheet1!$D$2:$D$5</c:f>
              <c:numCache>
                <c:formatCode>General</c:formatCode>
                <c:ptCount val="4"/>
                <c:pt idx="0">
                  <c:v>0.91</c:v>
                </c:pt>
                <c:pt idx="1">
                  <c:v>0.05</c:v>
                </c:pt>
                <c:pt idx="2">
                  <c:v>0.03</c:v>
                </c:pt>
                <c:pt idx="3">
                  <c:v>0.01</c:v>
                </c:pt>
              </c:numCache>
            </c:numRef>
          </c:val>
          <c:extLst>
            <c:ext xmlns:c16="http://schemas.microsoft.com/office/drawing/2014/chart" uri="{C3380CC4-5D6E-409C-BE32-E72D297353CC}">
              <c16:uniqueId val="{00000004-E14F-4418-804A-1C7FF863D25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Kuinka tärkeää arvelet sinulle olevan 10 vuoden tähtäimellä, että omalla asuinalueellasi on apteekki?</c:v>
                </c:pt>
              </c:strCache>
            </c:strRef>
          </c:tx>
          <c:spPr>
            <a:solidFill>
              <a:srgbClr val="234C5A"/>
            </a:solidFill>
            <a:ln>
              <a:solidFill>
                <a:srgbClr val="234C5A"/>
              </a:solidFill>
            </a:ln>
          </c:spPr>
          <c:invertIfNegative val="0"/>
          <c:dLbls>
            <c:dLbl>
              <c:idx val="0"/>
              <c:tx>
                <c:rich>
                  <a:bodyPr/>
                  <a:lstStyle/>
                  <a:p>
                    <a:r>
                      <a:rPr lang="en-US"/>
                      <a:t>91%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1C13-467F-9116-154E22AE9C7E}"/>
                </c:ext>
              </c:extLst>
            </c:dLbl>
            <c:dLbl>
              <c:idx val="1"/>
              <c:tx>
                <c:rich>
                  <a:bodyPr/>
                  <a:lstStyle/>
                  <a:p>
                    <a:r>
                      <a:rPr lang="en-US"/>
                      <a:t>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1C13-467F-9116-154E22AE9C7E}"/>
                </c:ext>
              </c:extLst>
            </c:dLbl>
            <c:dLbl>
              <c:idx val="2"/>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1C13-467F-9116-154E22AE9C7E}"/>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Erittäin tärkeää</c:v>
                </c:pt>
                <c:pt idx="1">
                  <c:v>Melko tärkeää</c:v>
                </c:pt>
                <c:pt idx="2">
                  <c:v>Ei kovin tärkeää</c:v>
                </c:pt>
                <c:pt idx="3">
                  <c:v>Ei merkitystä</c:v>
                </c:pt>
              </c:strCache>
            </c:strRef>
          </c:cat>
          <c:val>
            <c:numRef>
              <c:f>Sheet1!$D$2:$D$5</c:f>
              <c:numCache>
                <c:formatCode>General</c:formatCode>
                <c:ptCount val="4"/>
                <c:pt idx="0">
                  <c:v>0.91</c:v>
                </c:pt>
                <c:pt idx="1">
                  <c:v>0.08</c:v>
                </c:pt>
                <c:pt idx="2">
                  <c:v>0.01</c:v>
                </c:pt>
                <c:pt idx="3">
                  <c:v>0</c:v>
                </c:pt>
              </c:numCache>
            </c:numRef>
          </c:val>
          <c:extLst>
            <c:ext xmlns:c16="http://schemas.microsoft.com/office/drawing/2014/chart" uri="{C3380CC4-5D6E-409C-BE32-E72D297353CC}">
              <c16:uniqueId val="{00000003-1C13-467F-9116-154E22AE9C7E}"/>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Kuinka tärkeää arvelet sinulle olevan 10 vuoden tähtäimellä, että omalla asuinalueellasi on terveyspalvelut saatavilla?</c:v>
                </c:pt>
              </c:strCache>
            </c:strRef>
          </c:tx>
          <c:spPr>
            <a:solidFill>
              <a:srgbClr val="234C5A"/>
            </a:solidFill>
            <a:ln>
              <a:solidFill>
                <a:srgbClr val="234C5A"/>
              </a:solidFill>
            </a:ln>
          </c:spPr>
          <c:invertIfNegative val="0"/>
          <c:dLbls>
            <c:dLbl>
              <c:idx val="0"/>
              <c:tx>
                <c:rich>
                  <a:bodyPr/>
                  <a:lstStyle/>
                  <a:p>
                    <a:r>
                      <a:rPr lang="en-US"/>
                      <a:t>91%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0A0A-4339-A08C-E2A40FC52DAF}"/>
                </c:ext>
              </c:extLst>
            </c:dLbl>
            <c:dLbl>
              <c:idx val="1"/>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0A0A-4339-A08C-E2A40FC52DAF}"/>
                </c:ext>
              </c:extLst>
            </c:dLbl>
            <c:dLbl>
              <c:idx val="2"/>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0A0A-4339-A08C-E2A40FC52DAF}"/>
                </c:ext>
              </c:extLst>
            </c:dLbl>
            <c:dLbl>
              <c:idx val="3"/>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0A0A-4339-A08C-E2A40FC52DA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Erittäin tärkeää</c:v>
                </c:pt>
                <c:pt idx="1">
                  <c:v>Melko tärkeää</c:v>
                </c:pt>
                <c:pt idx="2">
                  <c:v>Ei kovin tärkeää</c:v>
                </c:pt>
                <c:pt idx="3">
                  <c:v>Ei merkitystä</c:v>
                </c:pt>
              </c:strCache>
            </c:strRef>
          </c:cat>
          <c:val>
            <c:numRef>
              <c:f>Sheet1!$D$2:$D$5</c:f>
              <c:numCache>
                <c:formatCode>General</c:formatCode>
                <c:ptCount val="4"/>
                <c:pt idx="0">
                  <c:v>0.91</c:v>
                </c:pt>
                <c:pt idx="1">
                  <c:v>0.05</c:v>
                </c:pt>
                <c:pt idx="2">
                  <c:v>0.03</c:v>
                </c:pt>
                <c:pt idx="3">
                  <c:v>0.01</c:v>
                </c:pt>
              </c:numCache>
            </c:numRef>
          </c:val>
          <c:extLst>
            <c:ext xmlns:c16="http://schemas.microsoft.com/office/drawing/2014/chart" uri="{C3380CC4-5D6E-409C-BE32-E72D297353CC}">
              <c16:uniqueId val="{00000004-0A0A-4339-A08C-E2A40FC52DA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Kuinka tärkeää arvelet sinulle olevan 10 vuoden tähtäimellä, että omalla asuinalueellasi kulkureitit ovat hyväkuntoiset ja turvalliset?</c:v>
                </c:pt>
              </c:strCache>
            </c:strRef>
          </c:tx>
          <c:spPr>
            <a:solidFill>
              <a:srgbClr val="234C5A"/>
            </a:solidFill>
            <a:ln>
              <a:solidFill>
                <a:srgbClr val="234C5A"/>
              </a:solidFill>
            </a:ln>
          </c:spPr>
          <c:invertIfNegative val="0"/>
          <c:dLbls>
            <c:dLbl>
              <c:idx val="0"/>
              <c:tx>
                <c:rich>
                  <a:bodyPr/>
                  <a:lstStyle/>
                  <a:p>
                    <a:r>
                      <a:rPr lang="en-US"/>
                      <a:t>90%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97E3-4B15-84B3-3EAA467B23E7}"/>
                </c:ext>
              </c:extLst>
            </c:dLbl>
            <c:dLbl>
              <c:idx val="1"/>
              <c:tx>
                <c:rich>
                  <a:bodyPr/>
                  <a:lstStyle/>
                  <a:p>
                    <a:r>
                      <a:rPr lang="en-US"/>
                      <a:t>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97E3-4B15-84B3-3EAA467B23E7}"/>
                </c:ext>
              </c:extLst>
            </c:dLbl>
            <c:dLbl>
              <c:idx val="3"/>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97E3-4B15-84B3-3EAA467B23E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Erittäin tärkeää</c:v>
                </c:pt>
                <c:pt idx="1">
                  <c:v>Melko tärkeää</c:v>
                </c:pt>
                <c:pt idx="2">
                  <c:v>Ei kovin tärkeää</c:v>
                </c:pt>
                <c:pt idx="3">
                  <c:v>Ei merkitystä</c:v>
                </c:pt>
              </c:strCache>
            </c:strRef>
          </c:cat>
          <c:val>
            <c:numRef>
              <c:f>Sheet1!$D$2:$D$5</c:f>
              <c:numCache>
                <c:formatCode>General</c:formatCode>
                <c:ptCount val="4"/>
                <c:pt idx="0">
                  <c:v>0.9</c:v>
                </c:pt>
                <c:pt idx="1">
                  <c:v>0.09</c:v>
                </c:pt>
                <c:pt idx="2">
                  <c:v>0</c:v>
                </c:pt>
                <c:pt idx="3">
                  <c:v>0.01</c:v>
                </c:pt>
              </c:numCache>
            </c:numRef>
          </c:val>
          <c:extLst>
            <c:ext xmlns:c16="http://schemas.microsoft.com/office/drawing/2014/chart" uri="{C3380CC4-5D6E-409C-BE32-E72D297353CC}">
              <c16:uniqueId val="{00000003-97E3-4B15-84B3-3EAA467B23E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Sukupuolesi?</c:v>
                </c:pt>
              </c:strCache>
            </c:strRef>
          </c:tx>
          <c:spPr>
            <a:solidFill>
              <a:srgbClr val="234C5A"/>
            </a:solidFill>
            <a:ln>
              <a:solidFill>
                <a:srgbClr val="234C5A"/>
              </a:solidFill>
            </a:ln>
          </c:spPr>
          <c:invertIfNegative val="0"/>
          <c:dLbls>
            <c:dLbl>
              <c:idx val="0"/>
              <c:tx>
                <c:rich>
                  <a:bodyPr/>
                  <a:lstStyle/>
                  <a:p>
                    <a:r>
                      <a:rPr lang="en-US"/>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E0A-4D5C-B6CC-3620DAB136BA}"/>
                </c:ext>
              </c:extLst>
            </c:dLbl>
            <c:dLbl>
              <c:idx val="1"/>
              <c:tx>
                <c:rich>
                  <a:bodyPr/>
                  <a:lstStyle/>
                  <a:p>
                    <a:r>
                      <a:rPr lang="en-US"/>
                      <a:t>54%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E0A-4D5C-B6CC-3620DAB136BA}"/>
                </c:ext>
              </c:extLst>
            </c:dLbl>
            <c:dLbl>
              <c:idx val="2"/>
              <c:tx>
                <c:rich>
                  <a:bodyPr/>
                  <a:lstStyle/>
                  <a:p>
                    <a:r>
                      <a:rPr lang="en-US"/>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E0A-4D5C-B6CC-3620DAB136B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Nainen</c:v>
                </c:pt>
                <c:pt idx="1">
                  <c:v>Mies</c:v>
                </c:pt>
                <c:pt idx="2">
                  <c:v>Muu</c:v>
                </c:pt>
              </c:strCache>
            </c:strRef>
          </c:cat>
          <c:val>
            <c:numRef>
              <c:f>Sheet1!$D$2:$D$4</c:f>
              <c:numCache>
                <c:formatCode>General</c:formatCode>
                <c:ptCount val="3"/>
                <c:pt idx="0">
                  <c:v>0.45</c:v>
                </c:pt>
                <c:pt idx="1">
                  <c:v>0.54</c:v>
                </c:pt>
                <c:pt idx="2">
                  <c:v>0.01</c:v>
                </c:pt>
              </c:numCache>
            </c:numRef>
          </c:val>
          <c:extLst>
            <c:ext xmlns:c16="http://schemas.microsoft.com/office/drawing/2014/chart" uri="{C3380CC4-5D6E-409C-BE32-E72D297353CC}">
              <c16:uniqueId val="{00000003-1E0A-4D5C-B6CC-3620DAB136B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Kuinka tärkeää arvelet sinulle olevan 10 vuoden tähtäimellä, että asuinalueellasi on tarpeitasi vastaavia virkistys- ja harrastusmahdollisuuksia?</c:v>
                </c:pt>
              </c:strCache>
            </c:strRef>
          </c:tx>
          <c:spPr>
            <a:solidFill>
              <a:srgbClr val="234C5A"/>
            </a:solidFill>
            <a:ln>
              <a:solidFill>
                <a:srgbClr val="234C5A"/>
              </a:solidFill>
            </a:ln>
          </c:spPr>
          <c:invertIfNegative val="0"/>
          <c:dLbls>
            <c:dLbl>
              <c:idx val="0"/>
              <c:tx>
                <c:rich>
                  <a:bodyPr/>
                  <a:lstStyle/>
                  <a:p>
                    <a:r>
                      <a:rPr lang="en-US"/>
                      <a:t>59%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4C00-4E6A-A190-15F05046F387}"/>
                </c:ext>
              </c:extLst>
            </c:dLbl>
            <c:dLbl>
              <c:idx val="1"/>
              <c:tx>
                <c:rich>
                  <a:bodyPr/>
                  <a:lstStyle/>
                  <a:p>
                    <a:r>
                      <a:rPr lang="en-US"/>
                      <a:t>35%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4C00-4E6A-A190-15F05046F387}"/>
                </c:ext>
              </c:extLst>
            </c:dLbl>
            <c:dLbl>
              <c:idx val="2"/>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4C00-4E6A-A190-15F05046F387}"/>
                </c:ext>
              </c:extLst>
            </c:dLbl>
            <c:dLbl>
              <c:idx val="3"/>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4C00-4E6A-A190-15F05046F38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Erittäin tärkeää</c:v>
                </c:pt>
                <c:pt idx="1">
                  <c:v>Melko tärkeää</c:v>
                </c:pt>
                <c:pt idx="2">
                  <c:v>Ei kovin tärkeää</c:v>
                </c:pt>
                <c:pt idx="3">
                  <c:v>Ei merkitystä</c:v>
                </c:pt>
              </c:strCache>
            </c:strRef>
          </c:cat>
          <c:val>
            <c:numRef>
              <c:f>Sheet1!$D$2:$D$5</c:f>
              <c:numCache>
                <c:formatCode>General</c:formatCode>
                <c:ptCount val="4"/>
                <c:pt idx="0">
                  <c:v>0.59</c:v>
                </c:pt>
                <c:pt idx="1">
                  <c:v>0.35</c:v>
                </c:pt>
                <c:pt idx="2">
                  <c:v>0.05</c:v>
                </c:pt>
                <c:pt idx="3">
                  <c:v>0.01</c:v>
                </c:pt>
              </c:numCache>
            </c:numRef>
          </c:val>
          <c:extLst>
            <c:ext xmlns:c16="http://schemas.microsoft.com/office/drawing/2014/chart" uri="{C3380CC4-5D6E-409C-BE32-E72D297353CC}">
              <c16:uniqueId val="{00000004-4C00-4E6A-A190-15F05046F38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Kuinka tärkeää arvelet sinulle olevan 10 vuoden tähtäimellä, että asuinalueellasi asuu muitakin ihmisiä?</c:v>
                </c:pt>
              </c:strCache>
            </c:strRef>
          </c:tx>
          <c:spPr>
            <a:solidFill>
              <a:srgbClr val="234C5A"/>
            </a:solidFill>
            <a:ln>
              <a:solidFill>
                <a:srgbClr val="234C5A"/>
              </a:solidFill>
            </a:ln>
          </c:spPr>
          <c:invertIfNegative val="0"/>
          <c:dLbls>
            <c:dLbl>
              <c:idx val="0"/>
              <c:tx>
                <c:rich>
                  <a:bodyPr/>
                  <a:lstStyle/>
                  <a:p>
                    <a:r>
                      <a:rPr lang="en-US"/>
                      <a:t>69%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F5AA-4278-B72D-496C7C650636}"/>
                </c:ext>
              </c:extLst>
            </c:dLbl>
            <c:dLbl>
              <c:idx val="1"/>
              <c:tx>
                <c:rich>
                  <a:bodyPr/>
                  <a:lstStyle/>
                  <a:p>
                    <a:r>
                      <a:rPr lang="en-US"/>
                      <a:t>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F5AA-4278-B72D-496C7C650636}"/>
                </c:ext>
              </c:extLst>
            </c:dLbl>
            <c:dLbl>
              <c:idx val="2"/>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F5AA-4278-B72D-496C7C650636}"/>
                </c:ext>
              </c:extLst>
            </c:dLbl>
            <c:dLbl>
              <c:idx val="3"/>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F5AA-4278-B72D-496C7C650636}"/>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Erittäin tärkeää</c:v>
                </c:pt>
                <c:pt idx="1">
                  <c:v>Melko tärkeää</c:v>
                </c:pt>
                <c:pt idx="2">
                  <c:v>Ei kovin tärkeää</c:v>
                </c:pt>
                <c:pt idx="3">
                  <c:v>Ei merkitystä</c:v>
                </c:pt>
              </c:strCache>
            </c:strRef>
          </c:cat>
          <c:val>
            <c:numRef>
              <c:f>Sheet1!$D$2:$D$5</c:f>
              <c:numCache>
                <c:formatCode>General</c:formatCode>
                <c:ptCount val="4"/>
                <c:pt idx="0">
                  <c:v>0.69</c:v>
                </c:pt>
                <c:pt idx="1">
                  <c:v>0.25</c:v>
                </c:pt>
                <c:pt idx="2">
                  <c:v>0.02</c:v>
                </c:pt>
                <c:pt idx="3">
                  <c:v>0.04</c:v>
                </c:pt>
              </c:numCache>
            </c:numRef>
          </c:val>
          <c:extLst>
            <c:ext xmlns:c16="http://schemas.microsoft.com/office/drawing/2014/chart" uri="{C3380CC4-5D6E-409C-BE32-E72D297353CC}">
              <c16:uniqueId val="{00000004-F5AA-4278-B72D-496C7C650636}"/>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Millä tavoin arvelet pääasiassa liikkuvasi 10 vuoden päästä?</c:v>
                </c:pt>
              </c:strCache>
            </c:strRef>
          </c:tx>
          <c:spPr>
            <a:solidFill>
              <a:srgbClr val="234C5A"/>
            </a:solidFill>
            <a:ln>
              <a:solidFill>
                <a:srgbClr val="234C5A"/>
              </a:solidFill>
            </a:ln>
          </c:spPr>
          <c:invertIfNegative val="0"/>
          <c:dLbls>
            <c:dLbl>
              <c:idx val="0"/>
              <c:tx>
                <c:rich>
                  <a:bodyPr/>
                  <a:lstStyle/>
                  <a:p>
                    <a:r>
                      <a:rPr lang="en-US"/>
                      <a:t>86%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D9D2-4A38-89F2-7E9435751965}"/>
                </c:ext>
              </c:extLst>
            </c:dLbl>
            <c:dLbl>
              <c:idx val="1"/>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D9D2-4A38-89F2-7E9435751965}"/>
                </c:ext>
              </c:extLst>
            </c:dLbl>
            <c:dLbl>
              <c:idx val="2"/>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D9D2-4A38-89F2-7E9435751965}"/>
                </c:ext>
              </c:extLst>
            </c:dLbl>
            <c:dLbl>
              <c:idx val="3"/>
              <c:tx>
                <c:rich>
                  <a:bodyPr/>
                  <a:lstStyle/>
                  <a:p>
                    <a:r>
                      <a:rPr lang="en-US"/>
                      <a:t>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D9D2-4A38-89F2-7E943575196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Autolla (joko itse ajaen tai kyydissä)</c:v>
                </c:pt>
                <c:pt idx="1">
                  <c:v>Polkupyörällä</c:v>
                </c:pt>
                <c:pt idx="2">
                  <c:v>Jollain muulla teknisellä välineellä</c:v>
                </c:pt>
                <c:pt idx="3">
                  <c:v>Jalkaisin</c:v>
                </c:pt>
              </c:strCache>
            </c:strRef>
          </c:cat>
          <c:val>
            <c:numRef>
              <c:f>Sheet1!$D$2:$D$5</c:f>
              <c:numCache>
                <c:formatCode>General</c:formatCode>
                <c:ptCount val="4"/>
                <c:pt idx="0">
                  <c:v>0.86</c:v>
                </c:pt>
                <c:pt idx="1">
                  <c:v>0.04</c:v>
                </c:pt>
                <c:pt idx="2">
                  <c:v>0.02</c:v>
                </c:pt>
                <c:pt idx="3">
                  <c:v>0.08</c:v>
                </c:pt>
              </c:numCache>
            </c:numRef>
          </c:val>
          <c:extLst>
            <c:ext xmlns:c16="http://schemas.microsoft.com/office/drawing/2014/chart" uri="{C3380CC4-5D6E-409C-BE32-E72D297353CC}">
              <c16:uniqueId val="{00000004-D9D2-4A38-89F2-7E943575196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Ovatko taloyhtiösi tai muut naapurit noudattaneet yleisiä järjestyssääntöjä esim. taanneet nukkumarauhan öisin?</c:v>
                </c:pt>
              </c:strCache>
            </c:strRef>
          </c:tx>
          <c:spPr>
            <a:solidFill>
              <a:srgbClr val="234C5A"/>
            </a:solidFill>
            <a:ln>
              <a:solidFill>
                <a:srgbClr val="234C5A"/>
              </a:solidFill>
            </a:ln>
          </c:spPr>
          <c:invertIfNegative val="0"/>
          <c:dLbls>
            <c:dLbl>
              <c:idx val="0"/>
              <c:tx>
                <c:rich>
                  <a:bodyPr/>
                  <a:lstStyle/>
                  <a:p>
                    <a:r>
                      <a:rPr lang="en-US"/>
                      <a:t>72%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C56B-4DA3-B37C-4033EB96794A}"/>
                </c:ext>
              </c:extLst>
            </c:dLbl>
            <c:dLbl>
              <c:idx val="1"/>
              <c:tx>
                <c:rich>
                  <a:bodyPr/>
                  <a:lstStyle/>
                  <a:p>
                    <a:r>
                      <a:rPr lang="en-US"/>
                      <a:t>27%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C56B-4DA3-B37C-4033EB96794A}"/>
                </c:ext>
              </c:extLst>
            </c:dLbl>
            <c:dLbl>
              <c:idx val="2"/>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C56B-4DA3-B37C-4033EB96794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Kyllä, aina</c:v>
                </c:pt>
                <c:pt idx="1">
                  <c:v>Kyllä, useimmiten</c:v>
                </c:pt>
                <c:pt idx="2">
                  <c:v>Häiriöitä on usein</c:v>
                </c:pt>
              </c:strCache>
            </c:strRef>
          </c:cat>
          <c:val>
            <c:numRef>
              <c:f>Sheet1!$D$2:$D$4</c:f>
              <c:numCache>
                <c:formatCode>General</c:formatCode>
                <c:ptCount val="3"/>
                <c:pt idx="0">
                  <c:v>0.72</c:v>
                </c:pt>
                <c:pt idx="1">
                  <c:v>0.27</c:v>
                </c:pt>
                <c:pt idx="2">
                  <c:v>0.01</c:v>
                </c:pt>
              </c:numCache>
            </c:numRef>
          </c:val>
          <c:extLst>
            <c:ext xmlns:c16="http://schemas.microsoft.com/office/drawing/2014/chart" uri="{C3380CC4-5D6E-409C-BE32-E72D297353CC}">
              <c16:uniqueId val="{00000003-C56B-4DA3-B37C-4033EB96794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Koetko asumisesi turvalliseksi asunnossasi?</c:v>
                </c:pt>
              </c:strCache>
            </c:strRef>
          </c:tx>
          <c:spPr>
            <a:solidFill>
              <a:srgbClr val="234C5A"/>
            </a:solidFill>
            <a:ln>
              <a:solidFill>
                <a:srgbClr val="234C5A"/>
              </a:solidFill>
            </a:ln>
          </c:spPr>
          <c:invertIfNegative val="0"/>
          <c:dLbls>
            <c:dLbl>
              <c:idx val="0"/>
              <c:tx>
                <c:rich>
                  <a:bodyPr/>
                  <a:lstStyle/>
                  <a:p>
                    <a:r>
                      <a:rPr lang="en-US"/>
                      <a:t>99%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21D6-4988-9595-9D764F84A057}"/>
                </c:ext>
              </c:extLst>
            </c:dLbl>
            <c:dLbl>
              <c:idx val="1"/>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21D6-4988-9595-9D764F84A05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Sheet1!$C$2:$C$3</c:f>
              <c:strCache>
                <c:ptCount val="2"/>
                <c:pt idx="0">
                  <c:v>Kyllä</c:v>
                </c:pt>
                <c:pt idx="1">
                  <c:v>En</c:v>
                </c:pt>
              </c:strCache>
            </c:strRef>
          </c:cat>
          <c:val>
            <c:numRef>
              <c:f>Sheet1!$D$2:$D$3</c:f>
              <c:numCache>
                <c:formatCode>General</c:formatCode>
                <c:ptCount val="2"/>
                <c:pt idx="0">
                  <c:v>0.99</c:v>
                </c:pt>
                <c:pt idx="1">
                  <c:v>0.01</c:v>
                </c:pt>
              </c:numCache>
            </c:numRef>
          </c:val>
          <c:extLst>
            <c:ext xmlns:c16="http://schemas.microsoft.com/office/drawing/2014/chart" uri="{C3380CC4-5D6E-409C-BE32-E72D297353CC}">
              <c16:uniqueId val="{00000002-21D6-4988-9595-9D764F84A05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Saatko halutessasi naapureilta tukea asumisessasi?</c:v>
                </c:pt>
              </c:strCache>
            </c:strRef>
          </c:tx>
          <c:spPr>
            <a:solidFill>
              <a:srgbClr val="234C5A"/>
            </a:solidFill>
            <a:ln>
              <a:solidFill>
                <a:srgbClr val="234C5A"/>
              </a:solidFill>
            </a:ln>
          </c:spPr>
          <c:invertIfNegative val="0"/>
          <c:dLbls>
            <c:dLbl>
              <c:idx val="0"/>
              <c:tx>
                <c:rich>
                  <a:bodyPr/>
                  <a:lstStyle/>
                  <a:p>
                    <a:r>
                      <a:rPr lang="en-US"/>
                      <a:t>51%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4962-473B-AA41-A85019487D95}"/>
                </c:ext>
              </c:extLst>
            </c:dLbl>
            <c:dLbl>
              <c:idx val="1"/>
              <c:tx>
                <c:rich>
                  <a:bodyPr/>
                  <a:lstStyle/>
                  <a:p>
                    <a:r>
                      <a:rPr lang="en-US"/>
                      <a:t>24%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4962-473B-AA41-A85019487D95}"/>
                </c:ext>
              </c:extLst>
            </c:dLbl>
            <c:dLbl>
              <c:idx val="2"/>
              <c:tx>
                <c:rich>
                  <a:bodyPr/>
                  <a:lstStyle/>
                  <a:p>
                    <a:r>
                      <a:rPr lang="en-US"/>
                      <a:t>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4962-473B-AA41-A85019487D9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Kyllä</c:v>
                </c:pt>
                <c:pt idx="1">
                  <c:v>Saan välillä</c:v>
                </c:pt>
                <c:pt idx="2">
                  <c:v>En saa</c:v>
                </c:pt>
              </c:strCache>
            </c:strRef>
          </c:cat>
          <c:val>
            <c:numRef>
              <c:f>Sheet1!$D$2:$D$4</c:f>
              <c:numCache>
                <c:formatCode>General</c:formatCode>
                <c:ptCount val="3"/>
                <c:pt idx="0">
                  <c:v>0.51</c:v>
                </c:pt>
                <c:pt idx="1">
                  <c:v>0.24</c:v>
                </c:pt>
                <c:pt idx="2">
                  <c:v>0.25</c:v>
                </c:pt>
              </c:numCache>
            </c:numRef>
          </c:val>
          <c:extLst>
            <c:ext xmlns:c16="http://schemas.microsoft.com/office/drawing/2014/chart" uri="{C3380CC4-5D6E-409C-BE32-E72D297353CC}">
              <c16:uniqueId val="{00000003-4962-473B-AA41-A85019487D9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Millainen on perhetilanteesi?</c:v>
                </c:pt>
              </c:strCache>
            </c:strRef>
          </c:tx>
          <c:spPr>
            <a:solidFill>
              <a:srgbClr val="234C5A"/>
            </a:solidFill>
            <a:ln>
              <a:solidFill>
                <a:srgbClr val="234C5A"/>
              </a:solidFill>
            </a:ln>
          </c:spPr>
          <c:invertIfNegative val="0"/>
          <c:dLbls>
            <c:dLbl>
              <c:idx val="0"/>
              <c:tx>
                <c:rich>
                  <a:bodyPr/>
                  <a:lstStyle/>
                  <a:p>
                    <a:r>
                      <a:rPr lang="en-US"/>
                      <a:t>32%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5465-4BB5-834D-6526C8F8A39B}"/>
                </c:ext>
              </c:extLst>
            </c:dLbl>
            <c:dLbl>
              <c:idx val="1"/>
              <c:tx>
                <c:rich>
                  <a:bodyPr/>
                  <a:lstStyle/>
                  <a:p>
                    <a:r>
                      <a:rPr lang="en-US"/>
                      <a:t>68%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5465-4BB5-834D-6526C8F8A39B}"/>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Asun yksin</c:v>
                </c:pt>
                <c:pt idx="1">
                  <c:v>Asun yhdessä yhden tai useamman ihmisen kanssa</c:v>
                </c:pt>
              </c:strCache>
            </c:strRef>
          </c:cat>
          <c:val>
            <c:numRef>
              <c:f>Sheet1!$D$2:$D$3</c:f>
              <c:numCache>
                <c:formatCode>General</c:formatCode>
                <c:ptCount val="2"/>
                <c:pt idx="0">
                  <c:v>0.32</c:v>
                </c:pt>
                <c:pt idx="1">
                  <c:v>0.68</c:v>
                </c:pt>
              </c:numCache>
            </c:numRef>
          </c:val>
          <c:extLst>
            <c:ext xmlns:c16="http://schemas.microsoft.com/office/drawing/2014/chart" uri="{C3380CC4-5D6E-409C-BE32-E72D297353CC}">
              <c16:uniqueId val="{00000002-5465-4BB5-834D-6526C8F8A39B}"/>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Mikä alla olevista vaihtoehdoista kuvaa parhaimmin asuntosi sijaintia?</c:v>
                </c:pt>
              </c:strCache>
            </c:strRef>
          </c:tx>
          <c:spPr>
            <a:solidFill>
              <a:srgbClr val="234C5A"/>
            </a:solidFill>
            <a:ln>
              <a:solidFill>
                <a:srgbClr val="234C5A"/>
              </a:solidFill>
            </a:ln>
          </c:spPr>
          <c:invertIfNegative val="0"/>
          <c:dLbls>
            <c:dLbl>
              <c:idx val="0"/>
              <c:tx>
                <c:rich>
                  <a:bodyPr/>
                  <a:lstStyle/>
                  <a:p>
                    <a:r>
                      <a:rPr lang="en-US"/>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7455-4E02-96CA-03241109D4A7}"/>
                </c:ext>
              </c:extLst>
            </c:dLbl>
            <c:dLbl>
              <c:idx val="1"/>
              <c:tx>
                <c:rich>
                  <a:bodyPr/>
                  <a:lstStyle/>
                  <a:p>
                    <a:r>
                      <a:rPr lang="en-US"/>
                      <a:t>35%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7455-4E02-96CA-03241109D4A7}"/>
                </c:ext>
              </c:extLst>
            </c:dLbl>
            <c:dLbl>
              <c:idx val="2"/>
              <c:tx>
                <c:rich>
                  <a:bodyPr/>
                  <a:lstStyle/>
                  <a:p>
                    <a:r>
                      <a:rPr lang="en-US"/>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7455-4E02-96CA-03241109D4A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Ydinkeskusta, palveluiden välittömässä läheisyydessä (alle 500 metriä ydinkeskustasta)</c:v>
                </c:pt>
                <c:pt idx="1">
                  <c:v>Muu taajama-alue keskustassa (yli 500 metriä ydinkeskustaan)</c:v>
                </c:pt>
                <c:pt idx="2">
                  <c:v>Sivukylä tai haja-asutusalue</c:v>
                </c:pt>
              </c:strCache>
            </c:strRef>
          </c:cat>
          <c:val>
            <c:numRef>
              <c:f>Sheet1!$D$2:$D$4</c:f>
              <c:numCache>
                <c:formatCode>General</c:formatCode>
                <c:ptCount val="3"/>
                <c:pt idx="0">
                  <c:v>0.27</c:v>
                </c:pt>
                <c:pt idx="1">
                  <c:v>0.35</c:v>
                </c:pt>
                <c:pt idx="2">
                  <c:v>0.38</c:v>
                </c:pt>
              </c:numCache>
            </c:numRef>
          </c:val>
          <c:extLst>
            <c:ext xmlns:c16="http://schemas.microsoft.com/office/drawing/2014/chart" uri="{C3380CC4-5D6E-409C-BE32-E72D297353CC}">
              <c16:uniqueId val="{00000003-7455-4E02-96CA-03241109D4A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Minkälainen asuinympäristö olisi mielestäsi sinulle paras 10 vuoden päästä?</c:v>
                </c:pt>
              </c:strCache>
            </c:strRef>
          </c:tx>
          <c:spPr>
            <a:solidFill>
              <a:srgbClr val="234C5A"/>
            </a:solidFill>
            <a:ln>
              <a:solidFill>
                <a:srgbClr val="234C5A"/>
              </a:solidFill>
            </a:ln>
          </c:spPr>
          <c:invertIfNegative val="0"/>
          <c:dLbls>
            <c:dLbl>
              <c:idx val="0"/>
              <c:tx>
                <c:rich>
                  <a:bodyPr/>
                  <a:lstStyle/>
                  <a:p>
                    <a:r>
                      <a:rPr lang="en-US"/>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7CD9-47CE-A85B-227CF607AF13}"/>
                </c:ext>
              </c:extLst>
            </c:dLbl>
            <c:dLbl>
              <c:idx val="1"/>
              <c:tx>
                <c:rich>
                  <a:bodyPr/>
                  <a:lstStyle/>
                  <a:p>
                    <a:r>
                      <a:rPr lang="en-US"/>
                      <a:t>37%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7CD9-47CE-A85B-227CF607AF13}"/>
                </c:ext>
              </c:extLst>
            </c:dLbl>
            <c:dLbl>
              <c:idx val="2"/>
              <c:tx>
                <c:rich>
                  <a:bodyPr/>
                  <a:lstStyle/>
                  <a:p>
                    <a:r>
                      <a:rPr lang="en-US"/>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7CD9-47CE-A85B-227CF607AF1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Ydinkeskusta, palveluiden välittömässä läheisyydessä</c:v>
                </c:pt>
                <c:pt idx="1">
                  <c:v>Muu taajama-alueella keskustassa</c:v>
                </c:pt>
                <c:pt idx="2">
                  <c:v>Sivukylä tai haja-asutusalue</c:v>
                </c:pt>
              </c:strCache>
            </c:strRef>
          </c:cat>
          <c:val>
            <c:numRef>
              <c:f>Sheet1!$D$2:$D$4</c:f>
              <c:numCache>
                <c:formatCode>General</c:formatCode>
                <c:ptCount val="3"/>
                <c:pt idx="0">
                  <c:v>0.38</c:v>
                </c:pt>
                <c:pt idx="1">
                  <c:v>0.37</c:v>
                </c:pt>
                <c:pt idx="2">
                  <c:v>0.25</c:v>
                </c:pt>
              </c:numCache>
            </c:numRef>
          </c:val>
          <c:extLst>
            <c:ext xmlns:c16="http://schemas.microsoft.com/office/drawing/2014/chart" uri="{C3380CC4-5D6E-409C-BE32-E72D297353CC}">
              <c16:uniqueId val="{00000003-7CD9-47CE-A85B-227CF607AF1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373722333771674"/>
          <c:y val="3.2362294614098751E-2"/>
          <c:w val="0.63207687433148518"/>
          <c:h val="0.75305377746972724"/>
        </c:manualLayout>
      </c:layout>
      <c:barChart>
        <c:barDir val="bar"/>
        <c:grouping val="clustered"/>
        <c:varyColors val="0"/>
        <c:ser>
          <c:idx val="0"/>
          <c:order val="0"/>
          <c:tx>
            <c:strRef>
              <c:f>Sheet1!$D$1</c:f>
              <c:strCache>
                <c:ptCount val="1"/>
                <c:pt idx="0">
                  <c:v>Mikä on asumismuotosi?</c:v>
                </c:pt>
              </c:strCache>
            </c:strRef>
          </c:tx>
          <c:spPr>
            <a:solidFill>
              <a:srgbClr val="234C5A"/>
            </a:solidFill>
            <a:ln>
              <a:solidFill>
                <a:srgbClr val="234C5A"/>
              </a:solidFill>
            </a:ln>
          </c:spPr>
          <c:invertIfNegative val="0"/>
          <c:dLbls>
            <c:dLbl>
              <c:idx val="0"/>
              <c:tx>
                <c:rich>
                  <a:bodyPr/>
                  <a:lstStyle/>
                  <a:p>
                    <a:r>
                      <a:rPr lang="en-US"/>
                      <a:t>76%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DFCC-45CB-B9B5-C5682A7B7273}"/>
                </c:ext>
              </c:extLst>
            </c:dLbl>
            <c:dLbl>
              <c:idx val="1"/>
              <c:tx>
                <c:rich>
                  <a:bodyPr/>
                  <a:lstStyle/>
                  <a:p>
                    <a:r>
                      <a:rPr lang="en-US"/>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DFCC-45CB-B9B5-C5682A7B7273}"/>
                </c:ext>
              </c:extLst>
            </c:dLbl>
            <c:dLbl>
              <c:idx val="2"/>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DFCC-45CB-B9B5-C5682A7B7273}"/>
                </c:ext>
              </c:extLst>
            </c:dLbl>
            <c:dLbl>
              <c:idx val="4"/>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DFCC-45CB-B9B5-C5682A7B727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Omakotitalo</c:v>
                </c:pt>
                <c:pt idx="1">
                  <c:v>Rivitalo</c:v>
                </c:pt>
                <c:pt idx="2">
                  <c:v>Kerrostalo ilman hissiä</c:v>
                </c:pt>
                <c:pt idx="3">
                  <c:v>Hissillinen kerrostalo</c:v>
                </c:pt>
                <c:pt idx="4">
                  <c:v>Joku muu</c:v>
                </c:pt>
              </c:strCache>
            </c:strRef>
          </c:cat>
          <c:val>
            <c:numRef>
              <c:f>Sheet1!$D$2:$D$6</c:f>
              <c:numCache>
                <c:formatCode>General</c:formatCode>
                <c:ptCount val="5"/>
                <c:pt idx="0">
                  <c:v>0.76</c:v>
                </c:pt>
                <c:pt idx="1">
                  <c:v>0.14000000000000001</c:v>
                </c:pt>
                <c:pt idx="2">
                  <c:v>0.05</c:v>
                </c:pt>
                <c:pt idx="3">
                  <c:v>0</c:v>
                </c:pt>
                <c:pt idx="4">
                  <c:v>0.05</c:v>
                </c:pt>
              </c:numCache>
            </c:numRef>
          </c:val>
          <c:extLst>
            <c:ext xmlns:c16="http://schemas.microsoft.com/office/drawing/2014/chart" uri="{C3380CC4-5D6E-409C-BE32-E72D297353CC}">
              <c16:uniqueId val="{00000004-DFCC-45CB-B9B5-C5682A7B727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Mikä asumismuoto olisi mielestäsi paras 10 vuoden päästä?</c:v>
                </c:pt>
              </c:strCache>
            </c:strRef>
          </c:tx>
          <c:spPr>
            <a:solidFill>
              <a:srgbClr val="234C5A"/>
            </a:solidFill>
            <a:ln>
              <a:solidFill>
                <a:srgbClr val="234C5A"/>
              </a:solidFill>
            </a:ln>
          </c:spPr>
          <c:invertIfNegative val="0"/>
          <c:dLbls>
            <c:dLbl>
              <c:idx val="0"/>
              <c:tx>
                <c:rich>
                  <a:bodyPr/>
                  <a:lstStyle/>
                  <a:p>
                    <a:r>
                      <a:rPr lang="en-US"/>
                      <a:t>61%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7D2-4BD0-8050-F2D590C65863}"/>
                </c:ext>
              </c:extLst>
            </c:dLbl>
            <c:dLbl>
              <c:idx val="1"/>
              <c:tx>
                <c:rich>
                  <a:bodyPr/>
                  <a:lstStyle/>
                  <a:p>
                    <a:r>
                      <a:rPr lang="en-US"/>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7D2-4BD0-8050-F2D590C65863}"/>
                </c:ext>
              </c:extLst>
            </c:dLbl>
            <c:dLbl>
              <c:idx val="2"/>
              <c:tx>
                <c:rich>
                  <a:bodyPr/>
                  <a:lstStyle/>
                  <a:p>
                    <a:r>
                      <a:rPr lang="en-US"/>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7D2-4BD0-8050-F2D590C65863}"/>
                </c:ext>
              </c:extLst>
            </c:dLbl>
            <c:dLbl>
              <c:idx val="3"/>
              <c:tx>
                <c:rich>
                  <a:bodyPr/>
                  <a:lstStyle/>
                  <a:p>
                    <a:r>
                      <a:rPr lang="en-US"/>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7D2-4BD0-8050-F2D590C6586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Omakotitalo</c:v>
                </c:pt>
                <c:pt idx="1">
                  <c:v>Rivitalo</c:v>
                </c:pt>
                <c:pt idx="2">
                  <c:v>Kerrostalo</c:v>
                </c:pt>
                <c:pt idx="3">
                  <c:v>Joku muu</c:v>
                </c:pt>
              </c:strCache>
            </c:strRef>
          </c:cat>
          <c:val>
            <c:numRef>
              <c:f>Sheet1!$D$2:$D$5</c:f>
              <c:numCache>
                <c:formatCode>General</c:formatCode>
                <c:ptCount val="4"/>
                <c:pt idx="0">
                  <c:v>0.61</c:v>
                </c:pt>
                <c:pt idx="1">
                  <c:v>0.27</c:v>
                </c:pt>
                <c:pt idx="2">
                  <c:v>0.09</c:v>
                </c:pt>
                <c:pt idx="3">
                  <c:v>0.03</c:v>
                </c:pt>
              </c:numCache>
            </c:numRef>
          </c:val>
          <c:extLst>
            <c:ext xmlns:c16="http://schemas.microsoft.com/office/drawing/2014/chart" uri="{C3380CC4-5D6E-409C-BE32-E72D297353CC}">
              <c16:uniqueId val="{00000004-17D2-4BD0-8050-F2D590C6586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Mikä on asuntosi hallintamuoto?</c:v>
                </c:pt>
              </c:strCache>
            </c:strRef>
          </c:tx>
          <c:spPr>
            <a:solidFill>
              <a:srgbClr val="234C5A"/>
            </a:solidFill>
            <a:ln>
              <a:solidFill>
                <a:srgbClr val="234C5A"/>
              </a:solidFill>
            </a:ln>
          </c:spPr>
          <c:invertIfNegative val="0"/>
          <c:dLbls>
            <c:dLbl>
              <c:idx val="0"/>
              <c:tx>
                <c:rich>
                  <a:bodyPr/>
                  <a:lstStyle/>
                  <a:p>
                    <a:r>
                      <a:rPr lang="en-US"/>
                      <a:t>79%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26BE-4393-BB97-77A3DADE3938}"/>
                </c:ext>
              </c:extLst>
            </c:dLbl>
            <c:dLbl>
              <c:idx val="1"/>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26BE-4393-BB97-77A3DADE3938}"/>
                </c:ext>
              </c:extLst>
            </c:dLbl>
            <c:dLbl>
              <c:idx val="2"/>
              <c:tx>
                <c:rich>
                  <a:bodyPr/>
                  <a:lstStyle/>
                  <a:p>
                    <a:r>
                      <a:rPr lang="en-US"/>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26BE-4393-BB97-77A3DADE3938}"/>
                </c:ext>
              </c:extLst>
            </c:dLbl>
            <c:dLbl>
              <c:idx val="3"/>
              <c:tx>
                <c:rich>
                  <a:bodyPr/>
                  <a:lstStyle/>
                  <a:p>
                    <a:r>
                      <a:rPr lang="en-US"/>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26BE-4393-BB97-77A3DADE393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Omistusasunto</c:v>
                </c:pt>
                <c:pt idx="1">
                  <c:v>Osaomistus (=asumisoikeusasunto)</c:v>
                </c:pt>
                <c:pt idx="2">
                  <c:v>Vuokra-asunto</c:v>
                </c:pt>
                <c:pt idx="3">
                  <c:v>Joku muu</c:v>
                </c:pt>
              </c:strCache>
            </c:strRef>
          </c:cat>
          <c:val>
            <c:numRef>
              <c:f>Sheet1!$D$2:$D$5</c:f>
              <c:numCache>
                <c:formatCode>General</c:formatCode>
                <c:ptCount val="4"/>
                <c:pt idx="0">
                  <c:v>0.79</c:v>
                </c:pt>
                <c:pt idx="1">
                  <c:v>0.02</c:v>
                </c:pt>
                <c:pt idx="2">
                  <c:v>0.15</c:v>
                </c:pt>
                <c:pt idx="3">
                  <c:v>0.04</c:v>
                </c:pt>
              </c:numCache>
            </c:numRef>
          </c:val>
          <c:extLst>
            <c:ext xmlns:c16="http://schemas.microsoft.com/office/drawing/2014/chart" uri="{C3380CC4-5D6E-409C-BE32-E72D297353CC}">
              <c16:uniqueId val="{00000004-26BE-4393-BB97-77A3DADE3938}"/>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Minkälainen asumisen hallintamuoto olisi mielestäsi paras 10 vuoden päästä?</c:v>
                </c:pt>
              </c:strCache>
            </c:strRef>
          </c:tx>
          <c:spPr>
            <a:solidFill>
              <a:srgbClr val="234C5A"/>
            </a:solidFill>
            <a:ln>
              <a:solidFill>
                <a:srgbClr val="234C5A"/>
              </a:solidFill>
            </a:ln>
          </c:spPr>
          <c:invertIfNegative val="0"/>
          <c:dLbls>
            <c:dLbl>
              <c:idx val="0"/>
              <c:tx>
                <c:rich>
                  <a:bodyPr/>
                  <a:lstStyle/>
                  <a:p>
                    <a:r>
                      <a:rPr lang="en-US"/>
                      <a:t>70%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6B42-450C-A48C-46972BFCB6C1}"/>
                </c:ext>
              </c:extLst>
            </c:dLbl>
            <c:dLbl>
              <c:idx val="1"/>
              <c:tx>
                <c:rich>
                  <a:bodyPr/>
                  <a:lstStyle/>
                  <a:p>
                    <a:r>
                      <a:rPr lang="en-US"/>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6B42-450C-A48C-46972BFCB6C1}"/>
                </c:ext>
              </c:extLst>
            </c:dLbl>
            <c:dLbl>
              <c:idx val="2"/>
              <c:tx>
                <c:rich>
                  <a:bodyPr/>
                  <a:lstStyle/>
                  <a:p>
                    <a:r>
                      <a:rPr lang="en-US"/>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6B42-450C-A48C-46972BFCB6C1}"/>
                </c:ext>
              </c:extLst>
            </c:dLbl>
            <c:dLbl>
              <c:idx val="3"/>
              <c:tx>
                <c:rich>
                  <a:bodyPr/>
                  <a:lstStyle/>
                  <a:p>
                    <a:r>
                      <a:rPr lang="en-US"/>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6B42-450C-A48C-46972BFCB6C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Omistusasunto</c:v>
                </c:pt>
                <c:pt idx="1">
                  <c:v>Osaomistus (=asumisoikeusasunto)</c:v>
                </c:pt>
                <c:pt idx="2">
                  <c:v>Vuokra-asunto</c:v>
                </c:pt>
                <c:pt idx="3">
                  <c:v>Joku muu</c:v>
                </c:pt>
              </c:strCache>
            </c:strRef>
          </c:cat>
          <c:val>
            <c:numRef>
              <c:f>Sheet1!$D$2:$D$5</c:f>
              <c:numCache>
                <c:formatCode>General</c:formatCode>
                <c:ptCount val="4"/>
                <c:pt idx="0">
                  <c:v>0.7</c:v>
                </c:pt>
                <c:pt idx="1">
                  <c:v>7.0000000000000007E-2</c:v>
                </c:pt>
                <c:pt idx="2">
                  <c:v>0.19</c:v>
                </c:pt>
                <c:pt idx="3">
                  <c:v>0.04</c:v>
                </c:pt>
              </c:numCache>
            </c:numRef>
          </c:val>
          <c:extLst>
            <c:ext xmlns:c16="http://schemas.microsoft.com/office/drawing/2014/chart" uri="{C3380CC4-5D6E-409C-BE32-E72D297353CC}">
              <c16:uniqueId val="{00000004-6B42-450C-A48C-46972BFCB6C1}"/>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7663" cy="495300"/>
          </a:xfrm>
          <a:prstGeom prst="rect">
            <a:avLst/>
          </a:prstGeom>
        </p:spPr>
        <p:txBody>
          <a:bodyPr vert="horz" lIns="91440" tIns="45720" rIns="91440" bIns="45720" rtlCol="0"/>
          <a:lstStyle>
            <a:lvl1pPr algn="l">
              <a:defRPr sz="1200"/>
            </a:lvl1pPr>
          </a:lstStyle>
          <a:p>
            <a:pPr>
              <a:defRPr/>
            </a:pPr>
            <a:endParaRPr lang="fi-FI"/>
          </a:p>
        </p:txBody>
      </p:sp>
      <p:sp>
        <p:nvSpPr>
          <p:cNvPr id="3" name="Päivämäärän paikkamerkki 2"/>
          <p:cNvSpPr>
            <a:spLocks noGrp="1"/>
          </p:cNvSpPr>
          <p:nvPr>
            <p:ph type="dt" idx="1"/>
          </p:nvPr>
        </p:nvSpPr>
        <p:spPr>
          <a:xfrm>
            <a:off x="3773488" y="0"/>
            <a:ext cx="2887662" cy="495300"/>
          </a:xfrm>
          <a:prstGeom prst="rect">
            <a:avLst/>
          </a:prstGeom>
        </p:spPr>
        <p:txBody>
          <a:bodyPr vert="horz" lIns="91440" tIns="45720" rIns="91440" bIns="45720" rtlCol="0"/>
          <a:lstStyle>
            <a:lvl1pPr algn="r">
              <a:defRPr sz="1200"/>
            </a:lvl1pPr>
          </a:lstStyle>
          <a:p>
            <a:pPr>
              <a:defRPr/>
            </a:pPr>
            <a:fld id="{F76FB5FE-37B7-47C8-A6DC-2121FB1A091C}" type="datetimeFigureOut">
              <a:rPr lang="fi-FI"/>
              <a:pPr>
                <a:defRPr/>
              </a:pPr>
              <a:t>16.3.2022</a:t>
            </a:fld>
            <a:endParaRPr lang="fi-FI"/>
          </a:p>
        </p:txBody>
      </p:sp>
      <p:sp>
        <p:nvSpPr>
          <p:cNvPr id="4" name="Dian kuvan paikkamerkki 3"/>
          <p:cNvSpPr>
            <a:spLocks noGrp="1" noRot="1" noChangeAspect="1"/>
          </p:cNvSpPr>
          <p:nvPr>
            <p:ph type="sldImg" idx="2"/>
          </p:nvPr>
        </p:nvSpPr>
        <p:spPr>
          <a:xfrm>
            <a:off x="855663" y="742950"/>
            <a:ext cx="4953000" cy="371475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Huomautusten paikkamerkki 4"/>
          <p:cNvSpPr>
            <a:spLocks noGrp="1"/>
          </p:cNvSpPr>
          <p:nvPr>
            <p:ph type="body" sz="quarter" idx="3"/>
          </p:nvPr>
        </p:nvSpPr>
        <p:spPr>
          <a:xfrm>
            <a:off x="666750" y="4705350"/>
            <a:ext cx="5329238" cy="4457700"/>
          </a:xfrm>
          <a:prstGeom prst="rect">
            <a:avLst/>
          </a:prstGeom>
        </p:spPr>
        <p:txBody>
          <a:bodyPr vert="horz" lIns="91440" tIns="45720" rIns="91440" bIns="4572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p:cNvSpPr>
            <a:spLocks noGrp="1"/>
          </p:cNvSpPr>
          <p:nvPr>
            <p:ph type="ftr" sz="quarter" idx="4"/>
          </p:nvPr>
        </p:nvSpPr>
        <p:spPr>
          <a:xfrm>
            <a:off x="0" y="9409113"/>
            <a:ext cx="2887663" cy="495300"/>
          </a:xfrm>
          <a:prstGeom prst="rect">
            <a:avLst/>
          </a:prstGeom>
        </p:spPr>
        <p:txBody>
          <a:bodyPr vert="horz" lIns="91440" tIns="45720" rIns="91440" bIns="45720" rtlCol="0" anchor="b"/>
          <a:lstStyle>
            <a:lvl1pPr algn="l">
              <a:defRPr sz="1200"/>
            </a:lvl1pPr>
          </a:lstStyle>
          <a:p>
            <a:pPr>
              <a:defRPr/>
            </a:pPr>
            <a:endParaRPr lang="fi-FI"/>
          </a:p>
        </p:txBody>
      </p:sp>
      <p:sp>
        <p:nvSpPr>
          <p:cNvPr id="7" name="Dian numeron paikkamerkki 6"/>
          <p:cNvSpPr>
            <a:spLocks noGrp="1"/>
          </p:cNvSpPr>
          <p:nvPr>
            <p:ph type="sldNum" sz="quarter" idx="5"/>
          </p:nvPr>
        </p:nvSpPr>
        <p:spPr>
          <a:xfrm>
            <a:off x="3773488" y="9409113"/>
            <a:ext cx="2887662" cy="495300"/>
          </a:xfrm>
          <a:prstGeom prst="rect">
            <a:avLst/>
          </a:prstGeom>
        </p:spPr>
        <p:txBody>
          <a:bodyPr vert="horz" lIns="91440" tIns="45720" rIns="91440" bIns="45720" rtlCol="0" anchor="b"/>
          <a:lstStyle>
            <a:lvl1pPr algn="r">
              <a:defRPr sz="1200"/>
            </a:lvl1pPr>
          </a:lstStyle>
          <a:p>
            <a:pPr>
              <a:defRPr/>
            </a:pPr>
            <a:fld id="{BD0378AD-A805-4AC0-8540-8D9DC82074E3}" type="slidenum">
              <a:rPr lang="fi-FI"/>
              <a:pPr>
                <a:defRPr/>
              </a:pPr>
              <a:t>‹#›</a:t>
            </a:fld>
            <a:endParaRPr lang="fi-FI"/>
          </a:p>
        </p:txBody>
      </p:sp>
    </p:spTree>
    <p:extLst>
      <p:ext uri="{BB962C8B-B14F-4D97-AF65-F5344CB8AC3E}">
        <p14:creationId xmlns:p14="http://schemas.microsoft.com/office/powerpoint/2010/main" val="3404579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a:t>Muokkaa perustyyl. napsautt.</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a:t>Muokkaa alaotsikon perustyyliä napsautt.</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fi-FI"/>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fi-FI"/>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3A66D0D-732A-49E1-8756-26B3B0EFE15C}" type="slidenum">
              <a:rPr lang="fi-FI"/>
              <a:pPr>
                <a:defRPr/>
              </a:pPr>
              <a:t>‹#›</a:t>
            </a:fld>
            <a:endParaRPr lang="fi-FI"/>
          </a:p>
        </p:txBody>
      </p:sp>
    </p:spTree>
    <p:extLst>
      <p:ext uri="{BB962C8B-B14F-4D97-AF65-F5344CB8AC3E}">
        <p14:creationId xmlns:p14="http://schemas.microsoft.com/office/powerpoint/2010/main" val="87675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A43CB956-58D5-4131-8CBE-B73922D5A7CE}" type="slidenum">
              <a:rPr lang="fi-FI"/>
              <a:pPr>
                <a:defRPr/>
              </a:pPr>
              <a:t>‹#›</a:t>
            </a:fld>
            <a:endParaRPr lang="fi-FI"/>
          </a:p>
        </p:txBody>
      </p:sp>
    </p:spTree>
    <p:extLst>
      <p:ext uri="{BB962C8B-B14F-4D97-AF65-F5344CB8AC3E}">
        <p14:creationId xmlns:p14="http://schemas.microsoft.com/office/powerpoint/2010/main" val="2395910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Pystysuora otsikko 1"/>
          <p:cNvSpPr>
            <a:spLocks noGrp="1"/>
          </p:cNvSpPr>
          <p:nvPr>
            <p:ph type="title" orient="vert"/>
          </p:nvPr>
        </p:nvSpPr>
        <p:spPr>
          <a:xfrm>
            <a:off x="6629400" y="274638"/>
            <a:ext cx="2057400" cy="5851525"/>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5E7E5B20-94E0-4FA6-90C8-20258956C808}" type="slidenum">
              <a:rPr lang="fi-FI"/>
              <a:pPr>
                <a:defRPr/>
              </a:pPr>
              <a:t>‹#›</a:t>
            </a:fld>
            <a:endParaRPr lang="fi-FI"/>
          </a:p>
        </p:txBody>
      </p:sp>
    </p:spTree>
    <p:extLst>
      <p:ext uri="{BB962C8B-B14F-4D97-AF65-F5344CB8AC3E}">
        <p14:creationId xmlns:p14="http://schemas.microsoft.com/office/powerpoint/2010/main" val="534124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Otsikko, teksti ja sisältö">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457200" y="274638"/>
            <a:ext cx="8229600" cy="1143000"/>
          </a:xfrm>
        </p:spPr>
        <p:txBody>
          <a:bodyPr/>
          <a:lstStyle/>
          <a:p>
            <a:r>
              <a:rPr lang="fi-FI"/>
              <a:t>Muokkaa perustyyl. napsautt.</a:t>
            </a:r>
          </a:p>
        </p:txBody>
      </p:sp>
      <p:sp>
        <p:nvSpPr>
          <p:cNvPr id="3" name="Tekstin paikkamerkki 2"/>
          <p:cNvSpPr>
            <a:spLocks noGrp="1"/>
          </p:cNvSpPr>
          <p:nvPr>
            <p:ph type="body" sz="half" idx="1"/>
          </p:nvPr>
        </p:nvSpPr>
        <p:spPr>
          <a:xfrm>
            <a:off x="457200" y="1600200"/>
            <a:ext cx="4038600" cy="45259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528A392F-EA72-4B85-BCCB-17D75F7FAF87}" type="slidenum">
              <a:rPr lang="fi-FI"/>
              <a:pPr>
                <a:defRPr/>
              </a:pPr>
              <a:t>‹#›</a:t>
            </a:fld>
            <a:endParaRPr lang="fi-FI"/>
          </a:p>
        </p:txBody>
      </p:sp>
    </p:spTree>
    <p:extLst>
      <p:ext uri="{BB962C8B-B14F-4D97-AF65-F5344CB8AC3E}">
        <p14:creationId xmlns:p14="http://schemas.microsoft.com/office/powerpoint/2010/main" val="376164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a:xfrm>
            <a:off x="357188" y="5572125"/>
            <a:ext cx="2133600" cy="476250"/>
          </a:xfrm>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C4EAF608-6B16-4819-B827-3CF68729347E}" type="slidenum">
              <a:rPr lang="fi-FI"/>
              <a:pPr>
                <a:defRPr/>
              </a:pPr>
              <a:t>‹#›</a:t>
            </a:fld>
            <a:endParaRPr lang="fi-FI"/>
          </a:p>
        </p:txBody>
      </p:sp>
    </p:spTree>
    <p:extLst>
      <p:ext uri="{BB962C8B-B14F-4D97-AF65-F5344CB8AC3E}">
        <p14:creationId xmlns:p14="http://schemas.microsoft.com/office/powerpoint/2010/main" val="17443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3727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a:t>Muokkaa tekstin perustyylejä napsauttamalla</a:t>
            </a:r>
          </a:p>
        </p:txBody>
      </p:sp>
      <p:sp>
        <p:nvSpPr>
          <p:cNvPr id="5" name="Päivämäärän paikkamerkki 3"/>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196572B3-81A3-4F16-AB18-2466D3285E4E}" type="slidenum">
              <a:rPr lang="fi-FI"/>
              <a:pPr>
                <a:defRPr/>
              </a:pPr>
              <a:t>‹#›</a:t>
            </a:fld>
            <a:endParaRPr lang="fi-FI"/>
          </a:p>
        </p:txBody>
      </p:sp>
    </p:spTree>
    <p:extLst>
      <p:ext uri="{BB962C8B-B14F-4D97-AF65-F5344CB8AC3E}">
        <p14:creationId xmlns:p14="http://schemas.microsoft.com/office/powerpoint/2010/main" val="211183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10A7AB3C-B37C-4771-AA51-7024251FEE7E}" type="slidenum">
              <a:rPr lang="fi-FI"/>
              <a:pPr>
                <a:defRPr/>
              </a:pPr>
              <a:t>‹#›</a:t>
            </a:fld>
            <a:endParaRPr lang="fi-FI"/>
          </a:p>
        </p:txBody>
      </p:sp>
    </p:spTree>
    <p:extLst>
      <p:ext uri="{BB962C8B-B14F-4D97-AF65-F5344CB8AC3E}">
        <p14:creationId xmlns:p14="http://schemas.microsoft.com/office/powerpoint/2010/main" val="78608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7"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8" name="Päivämäärän paikkamerkki 6"/>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9" name="Alatunnisteen paikkamerkki 7"/>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10" name="Dian numeron paikkamerkki 8"/>
          <p:cNvSpPr>
            <a:spLocks noGrp="1"/>
          </p:cNvSpPr>
          <p:nvPr>
            <p:ph type="sldNum" sz="quarter" idx="12"/>
          </p:nvPr>
        </p:nvSpPr>
        <p:spPr/>
        <p:txBody>
          <a:bodyPr/>
          <a:lstStyle>
            <a:lvl1pPr fontAlgn="auto">
              <a:spcBef>
                <a:spcPts val="0"/>
              </a:spcBef>
              <a:spcAft>
                <a:spcPts val="0"/>
              </a:spcAft>
              <a:defRPr/>
            </a:lvl1pPr>
          </a:lstStyle>
          <a:p>
            <a:pPr>
              <a:defRPr/>
            </a:pPr>
            <a:fld id="{2059A0C8-18DB-44B7-A45F-59F713831634}" type="slidenum">
              <a:rPr lang="fi-FI"/>
              <a:pPr>
                <a:defRPr/>
              </a:pPr>
              <a:t>‹#›</a:t>
            </a:fld>
            <a:endParaRPr lang="fi-FI"/>
          </a:p>
        </p:txBody>
      </p:sp>
    </p:spTree>
    <p:extLst>
      <p:ext uri="{BB962C8B-B14F-4D97-AF65-F5344CB8AC3E}">
        <p14:creationId xmlns:p14="http://schemas.microsoft.com/office/powerpoint/2010/main" val="325340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3"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4" name="Päivämäärän paikkamerkki 2"/>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5" name="Alatunnisteen paikkamerkki 3"/>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6" name="Dian numeron paikkamerkki 4"/>
          <p:cNvSpPr>
            <a:spLocks noGrp="1"/>
          </p:cNvSpPr>
          <p:nvPr>
            <p:ph type="sldNum" sz="quarter" idx="12"/>
          </p:nvPr>
        </p:nvSpPr>
        <p:spPr/>
        <p:txBody>
          <a:bodyPr/>
          <a:lstStyle>
            <a:lvl1pPr fontAlgn="auto">
              <a:spcBef>
                <a:spcPts val="0"/>
              </a:spcBef>
              <a:spcAft>
                <a:spcPts val="0"/>
              </a:spcAft>
              <a:defRPr/>
            </a:lvl1pPr>
          </a:lstStyle>
          <a:p>
            <a:pPr>
              <a:defRPr/>
            </a:pPr>
            <a:fld id="{A2990C2F-2DD7-4EB9-80E5-D470786DFB73}" type="slidenum">
              <a:rPr lang="fi-FI"/>
              <a:pPr>
                <a:defRPr/>
              </a:pPr>
              <a:t>‹#›</a:t>
            </a:fld>
            <a:endParaRPr lang="fi-FI"/>
          </a:p>
        </p:txBody>
      </p:sp>
    </p:spTree>
    <p:extLst>
      <p:ext uri="{BB962C8B-B14F-4D97-AF65-F5344CB8AC3E}">
        <p14:creationId xmlns:p14="http://schemas.microsoft.com/office/powerpoint/2010/main" val="194305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3" name="Päivämäärän paikkamerkki 1"/>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4" name="Alatunnisteen paikkamerkki 2"/>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5" name="Dian numeron paikkamerkki 3"/>
          <p:cNvSpPr>
            <a:spLocks noGrp="1"/>
          </p:cNvSpPr>
          <p:nvPr>
            <p:ph type="sldNum" sz="quarter" idx="12"/>
          </p:nvPr>
        </p:nvSpPr>
        <p:spPr/>
        <p:txBody>
          <a:bodyPr/>
          <a:lstStyle>
            <a:lvl1pPr fontAlgn="auto">
              <a:spcBef>
                <a:spcPts val="0"/>
              </a:spcBef>
              <a:spcAft>
                <a:spcPts val="0"/>
              </a:spcAft>
              <a:defRPr/>
            </a:lvl1pPr>
          </a:lstStyle>
          <a:p>
            <a:pPr>
              <a:defRPr/>
            </a:pPr>
            <a:fld id="{554DDCF7-F855-4E89-9C1C-144BF445C7F4}" type="slidenum">
              <a:rPr lang="fi-FI"/>
              <a:pPr>
                <a:defRPr/>
              </a:pPr>
              <a:t>‹#›</a:t>
            </a:fld>
            <a:endParaRPr lang="fi-FI"/>
          </a:p>
        </p:txBody>
      </p:sp>
    </p:spTree>
    <p:extLst>
      <p:ext uri="{BB962C8B-B14F-4D97-AF65-F5344CB8AC3E}">
        <p14:creationId xmlns:p14="http://schemas.microsoft.com/office/powerpoint/2010/main" val="3180534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2E5458D2-AD6B-4108-8C85-A243D5FFB5FD}" type="slidenum">
              <a:rPr lang="fi-FI"/>
              <a:pPr>
                <a:defRPr/>
              </a:pPr>
              <a:t>‹#›</a:t>
            </a:fld>
            <a:endParaRPr lang="fi-FI"/>
          </a:p>
        </p:txBody>
      </p:sp>
    </p:spTree>
    <p:extLst>
      <p:ext uri="{BB962C8B-B14F-4D97-AF65-F5344CB8AC3E}">
        <p14:creationId xmlns:p14="http://schemas.microsoft.com/office/powerpoint/2010/main" val="404625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9331CD45-B702-4AD3-9DA8-C75AD344A238}" type="slidenum">
              <a:rPr lang="fi-FI"/>
              <a:pPr>
                <a:defRPr/>
              </a:pPr>
              <a:t>‹#›</a:t>
            </a:fld>
            <a:endParaRPr lang="fi-FI"/>
          </a:p>
        </p:txBody>
      </p:sp>
    </p:spTree>
    <p:extLst>
      <p:ext uri="{BB962C8B-B14F-4D97-AF65-F5344CB8AC3E}">
        <p14:creationId xmlns:p14="http://schemas.microsoft.com/office/powerpoint/2010/main" val="418688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a:t>Muokkaa perustyyl. napsautt.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fi-FI"/>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fi-FI"/>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D90DB5D-373B-49F4-8413-9AC0CB578CC0}"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 id="214748410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19.xml"/><Relationship Id="rId5" Type="http://schemas.openxmlformats.org/officeDocument/2006/relationships/chart" Target="../charts/chart18.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21.xml"/><Relationship Id="rId5" Type="http://schemas.openxmlformats.org/officeDocument/2006/relationships/chart" Target="../charts/chart20.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2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25.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520" y="1268760"/>
            <a:ext cx="8640960" cy="2304256"/>
          </a:xfrm>
          <a:solidFill>
            <a:srgbClr val="92D050"/>
          </a:solidFill>
        </p:spPr>
        <p:txBody>
          <a:bodyPr/>
          <a:lstStyle/>
          <a:p>
            <a:br>
              <a:rPr lang="fi-FI" sz="3200" b="1" dirty="0">
                <a:latin typeface="Algerian" panose="04020705040A02060702" pitchFamily="82" charset="0"/>
              </a:rPr>
            </a:br>
            <a:r>
              <a:rPr lang="fi-FI" sz="3200" b="1" dirty="0">
                <a:latin typeface="+mn-lt"/>
              </a:rPr>
              <a:t>YTYÄ - yhteisöllisyyttä, turvaa ja kasvua keskustoihin 15.8.2021 – 31.5.2022</a:t>
            </a:r>
            <a:r>
              <a:rPr lang="fi-FI" sz="3200" dirty="0">
                <a:latin typeface="+mn-lt"/>
              </a:rPr>
              <a:t> </a:t>
            </a:r>
            <a:br>
              <a:rPr lang="fi-FI" sz="3200" b="1" dirty="0"/>
            </a:br>
            <a:br>
              <a:rPr lang="fi-FI" sz="3200" b="1" dirty="0"/>
            </a:br>
            <a:endParaRPr lang="fi-FI" altLang="fi-FI" sz="2000" b="1" dirty="0">
              <a:solidFill>
                <a:srgbClr val="0066FF"/>
              </a:solidFill>
              <a:latin typeface="Algerian" panose="04020705040A02060702" pitchFamily="82" charset="0"/>
            </a:endParaRPr>
          </a:p>
        </p:txBody>
      </p:sp>
      <p:pic>
        <p:nvPicPr>
          <p:cNvPr id="4" name="Kuva 3">
            <a:extLst>
              <a:ext uri="{FF2B5EF4-FFF2-40B4-BE49-F238E27FC236}">
                <a16:creationId xmlns:a16="http://schemas.microsoft.com/office/drawing/2014/main" id="{2517D98A-6DB4-47BC-9467-9BCE3D10C034}"/>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5" name="Kuva 4" descr="I:\Ytyä-hanke\Tiedotus\YM_logo_official_fi_sv_RGB_2colour_L.jpg">
            <a:extLst>
              <a:ext uri="{FF2B5EF4-FFF2-40B4-BE49-F238E27FC236}">
                <a16:creationId xmlns:a16="http://schemas.microsoft.com/office/drawing/2014/main" id="{70381C8F-4DBE-4EEA-ADF7-B40B3FB469D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3" name="Tekstiruutu 2">
            <a:extLst>
              <a:ext uri="{FF2B5EF4-FFF2-40B4-BE49-F238E27FC236}">
                <a16:creationId xmlns:a16="http://schemas.microsoft.com/office/drawing/2014/main" id="{E65F895E-160F-460F-8F24-A01A37F62FB0}"/>
              </a:ext>
            </a:extLst>
          </p:cNvPr>
          <p:cNvSpPr txBox="1"/>
          <p:nvPr/>
        </p:nvSpPr>
        <p:spPr>
          <a:xfrm>
            <a:off x="827584" y="4077072"/>
            <a:ext cx="7488832" cy="369332"/>
          </a:xfrm>
          <a:prstGeom prst="rect">
            <a:avLst/>
          </a:prstGeom>
          <a:noFill/>
        </p:spPr>
        <p:txBody>
          <a:bodyPr wrap="square" rtlCol="0">
            <a:spAutoFit/>
          </a:bodyPr>
          <a:lstStyle/>
          <a:p>
            <a:pPr algn="ctr"/>
            <a:r>
              <a:rPr lang="fi-FI" dirty="0"/>
              <a:t> </a:t>
            </a:r>
            <a:r>
              <a:rPr lang="fi-FI" dirty="0">
                <a:latin typeface="+mn-lt"/>
              </a:rPr>
              <a:t>KIVIJÄRVEN tiedotus-/keskustelutilaisuus 14.3.2022</a:t>
            </a:r>
          </a:p>
        </p:txBody>
      </p:sp>
    </p:spTree>
  </p:cSld>
  <p:clrMapOvr>
    <a:masterClrMapping/>
  </p:clrMapOvr>
  <mc:AlternateContent xmlns:mc="http://schemas.openxmlformats.org/markup-compatibility/2006" xmlns:p14="http://schemas.microsoft.com/office/powerpoint/2010/main">
    <mc:Choice Requires="p14">
      <p:transition spd="slow" p14:dur="2000" advTm="10120"/>
    </mc:Choice>
    <mc:Fallback xmlns="">
      <p:transition spd="slow" advTm="1012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A9640914-85EC-4093-B240-E08D3DDC5938}"/>
              </a:ext>
            </a:extLst>
          </p:cNvPr>
          <p:cNvSpPr txBox="1"/>
          <p:nvPr/>
        </p:nvSpPr>
        <p:spPr>
          <a:xfrm>
            <a:off x="467544" y="548680"/>
            <a:ext cx="5832648" cy="307777"/>
          </a:xfrm>
          <a:prstGeom prst="rect">
            <a:avLst/>
          </a:prstGeom>
          <a:noFill/>
        </p:spPr>
        <p:txBody>
          <a:bodyPr wrap="square" rtlCol="0">
            <a:spAutoFit/>
          </a:bodyPr>
          <a:lstStyle/>
          <a:p>
            <a:r>
              <a:rPr lang="fi-FI" sz="1400" dirty="0"/>
              <a:t>NYKYISEN ASUNNON KOKO</a:t>
            </a:r>
          </a:p>
        </p:txBody>
      </p:sp>
      <p:sp>
        <p:nvSpPr>
          <p:cNvPr id="8" name="Tekstiruutu 7">
            <a:extLst>
              <a:ext uri="{FF2B5EF4-FFF2-40B4-BE49-F238E27FC236}">
                <a16:creationId xmlns:a16="http://schemas.microsoft.com/office/drawing/2014/main" id="{899ADCE2-6D06-4177-8374-143305F30A66}"/>
              </a:ext>
            </a:extLst>
          </p:cNvPr>
          <p:cNvSpPr txBox="1"/>
          <p:nvPr/>
        </p:nvSpPr>
        <p:spPr>
          <a:xfrm>
            <a:off x="467544" y="3337247"/>
            <a:ext cx="6336704" cy="307777"/>
          </a:xfrm>
          <a:prstGeom prst="rect">
            <a:avLst/>
          </a:prstGeom>
          <a:noFill/>
        </p:spPr>
        <p:txBody>
          <a:bodyPr wrap="square" rtlCol="0">
            <a:spAutoFit/>
          </a:bodyPr>
          <a:lstStyle/>
          <a:p>
            <a:r>
              <a:rPr lang="fi-FI" sz="1400" dirty="0"/>
              <a:t>PARHAAKSI ARVIOITU ASUNNON KOKO 10 VUODEN PÄÄSTÄ</a:t>
            </a:r>
          </a:p>
        </p:txBody>
      </p:sp>
      <p:graphicFrame>
        <p:nvGraphicFramePr>
          <p:cNvPr id="6" name="ChartObject">
            <a:extLst>
              <a:ext uri="{FF2B5EF4-FFF2-40B4-BE49-F238E27FC236}">
                <a16:creationId xmlns:a16="http://schemas.microsoft.com/office/drawing/2014/main" id="{A5718E55-659C-46DB-9400-AF54B81C5C6A}"/>
              </a:ext>
            </a:extLst>
          </p:cNvPr>
          <p:cNvGraphicFramePr/>
          <p:nvPr>
            <p:extLst>
              <p:ext uri="{D42A27DB-BD31-4B8C-83A1-F6EECF244321}">
                <p14:modId xmlns:p14="http://schemas.microsoft.com/office/powerpoint/2010/main" val="2692377538"/>
              </p:ext>
            </p:extLst>
          </p:nvPr>
        </p:nvGraphicFramePr>
        <p:xfrm>
          <a:off x="254000" y="908720"/>
          <a:ext cx="6766272" cy="230425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Object">
            <a:extLst>
              <a:ext uri="{FF2B5EF4-FFF2-40B4-BE49-F238E27FC236}">
                <a16:creationId xmlns:a16="http://schemas.microsoft.com/office/drawing/2014/main" id="{73C885F9-CE89-4870-93A3-E57AFAB08588}"/>
              </a:ext>
            </a:extLst>
          </p:cNvPr>
          <p:cNvGraphicFramePr/>
          <p:nvPr>
            <p:extLst>
              <p:ext uri="{D42A27DB-BD31-4B8C-83A1-F6EECF244321}">
                <p14:modId xmlns:p14="http://schemas.microsoft.com/office/powerpoint/2010/main" val="3084034437"/>
              </p:ext>
            </p:extLst>
          </p:nvPr>
        </p:nvGraphicFramePr>
        <p:xfrm>
          <a:off x="254000" y="3645024"/>
          <a:ext cx="6766272" cy="2304256"/>
        </p:xfrm>
        <a:graphic>
          <a:graphicData uri="http://schemas.openxmlformats.org/drawingml/2006/chart">
            <c:chart xmlns:c="http://schemas.openxmlformats.org/drawingml/2006/chart" xmlns:r="http://schemas.openxmlformats.org/officeDocument/2006/relationships" r:id="rId6"/>
          </a:graphicData>
        </a:graphic>
      </p:graphicFrame>
      <p:sp>
        <p:nvSpPr>
          <p:cNvPr id="5" name="Tekstiruutu 4">
            <a:extLst>
              <a:ext uri="{FF2B5EF4-FFF2-40B4-BE49-F238E27FC236}">
                <a16:creationId xmlns:a16="http://schemas.microsoft.com/office/drawing/2014/main" id="{148F5EC8-E159-43D3-8F35-27B914C95D9C}"/>
              </a:ext>
            </a:extLst>
          </p:cNvPr>
          <p:cNvSpPr txBox="1"/>
          <p:nvPr/>
        </p:nvSpPr>
        <p:spPr>
          <a:xfrm>
            <a:off x="7020272" y="2564904"/>
            <a:ext cx="1944216" cy="2246769"/>
          </a:xfrm>
          <a:prstGeom prst="rect">
            <a:avLst/>
          </a:prstGeom>
          <a:noFill/>
        </p:spPr>
        <p:txBody>
          <a:bodyPr wrap="square" rtlCol="0">
            <a:spAutoFit/>
          </a:bodyPr>
          <a:lstStyle/>
          <a:p>
            <a:r>
              <a:rPr lang="fi-FI" sz="1400" dirty="0"/>
              <a:t>10 vuoden päästä parhaaksi arvioidun asunnon koko pienenee nykytilanteesta. Yksiöiden arvostus ei kasva mutta 2h+k ja 3h+k uskotaan olevan parhaat asunnon koot ikäännyttäessä</a:t>
            </a:r>
          </a:p>
        </p:txBody>
      </p:sp>
    </p:spTree>
    <p:extLst>
      <p:ext uri="{BB962C8B-B14F-4D97-AF65-F5344CB8AC3E}">
        <p14:creationId xmlns:p14="http://schemas.microsoft.com/office/powerpoint/2010/main" val="997034872"/>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6" name="Tekstiruutu 5">
            <a:extLst>
              <a:ext uri="{FF2B5EF4-FFF2-40B4-BE49-F238E27FC236}">
                <a16:creationId xmlns:a16="http://schemas.microsoft.com/office/drawing/2014/main" id="{A2CC2FD8-2879-4895-9B7F-4C4869DF46F9}"/>
              </a:ext>
            </a:extLst>
          </p:cNvPr>
          <p:cNvSpPr txBox="1"/>
          <p:nvPr/>
        </p:nvSpPr>
        <p:spPr>
          <a:xfrm>
            <a:off x="539552" y="713177"/>
            <a:ext cx="7776864" cy="307777"/>
          </a:xfrm>
          <a:prstGeom prst="rect">
            <a:avLst/>
          </a:prstGeom>
          <a:noFill/>
        </p:spPr>
        <p:txBody>
          <a:bodyPr wrap="square" rtlCol="0">
            <a:spAutoFit/>
          </a:bodyPr>
          <a:lstStyle/>
          <a:p>
            <a:r>
              <a:rPr lang="fi-FI" sz="1400" dirty="0"/>
              <a:t>AJATTELEEKO ASUVANSA 10 VUODEN PÄÄSTÄ NYKYISESSÄ ASUNNOSSA</a:t>
            </a:r>
          </a:p>
        </p:txBody>
      </p:sp>
      <p:graphicFrame>
        <p:nvGraphicFramePr>
          <p:cNvPr id="5" name="ChartObject">
            <a:extLst>
              <a:ext uri="{FF2B5EF4-FFF2-40B4-BE49-F238E27FC236}">
                <a16:creationId xmlns:a16="http://schemas.microsoft.com/office/drawing/2014/main" id="{A5193922-2E29-439C-8D9A-0CC614C94AF3}"/>
              </a:ext>
            </a:extLst>
          </p:cNvPr>
          <p:cNvGraphicFramePr/>
          <p:nvPr>
            <p:extLst>
              <p:ext uri="{D42A27DB-BD31-4B8C-83A1-F6EECF244321}">
                <p14:modId xmlns:p14="http://schemas.microsoft.com/office/powerpoint/2010/main" val="1351328284"/>
              </p:ext>
            </p:extLst>
          </p:nvPr>
        </p:nvGraphicFramePr>
        <p:xfrm>
          <a:off x="107504" y="1067686"/>
          <a:ext cx="6406232" cy="2577338"/>
        </p:xfrm>
        <a:graphic>
          <a:graphicData uri="http://schemas.openxmlformats.org/drawingml/2006/chart">
            <c:chart xmlns:c="http://schemas.openxmlformats.org/drawingml/2006/chart" xmlns:r="http://schemas.openxmlformats.org/officeDocument/2006/relationships" r:id="rId5"/>
          </a:graphicData>
        </a:graphic>
      </p:graphicFrame>
      <p:sp>
        <p:nvSpPr>
          <p:cNvPr id="2" name="Tekstiruutu 1">
            <a:extLst>
              <a:ext uri="{FF2B5EF4-FFF2-40B4-BE49-F238E27FC236}">
                <a16:creationId xmlns:a16="http://schemas.microsoft.com/office/drawing/2014/main" id="{079427A1-15CD-4CE9-8260-526A4166DBB3}"/>
              </a:ext>
            </a:extLst>
          </p:cNvPr>
          <p:cNvSpPr txBox="1"/>
          <p:nvPr/>
        </p:nvSpPr>
        <p:spPr>
          <a:xfrm>
            <a:off x="582171" y="3722765"/>
            <a:ext cx="8280920" cy="523220"/>
          </a:xfrm>
          <a:prstGeom prst="rect">
            <a:avLst/>
          </a:prstGeom>
          <a:noFill/>
        </p:spPr>
        <p:txBody>
          <a:bodyPr wrap="square" rtlCol="0">
            <a:spAutoFit/>
          </a:bodyPr>
          <a:lstStyle/>
          <a:p>
            <a:r>
              <a:rPr lang="fi-FI" sz="1400" dirty="0"/>
              <a:t>MISSÄ AIKOO ASUA 10 VUODEN PÄÄSTÄ? (Jos suunnittelee asuvansa kahdessa paikassa, esim. talvella ja kesällä eri paikoissa, pyydettiin valitsemaan molemmat), vastaajia 61, vastauksia 70</a:t>
            </a:r>
          </a:p>
        </p:txBody>
      </p:sp>
      <p:sp>
        <p:nvSpPr>
          <p:cNvPr id="9" name="Tekstiruutu 8">
            <a:extLst>
              <a:ext uri="{FF2B5EF4-FFF2-40B4-BE49-F238E27FC236}">
                <a16:creationId xmlns:a16="http://schemas.microsoft.com/office/drawing/2014/main" id="{FCF7AFAC-C916-4291-80CE-0B58E9FC95B6}"/>
              </a:ext>
            </a:extLst>
          </p:cNvPr>
          <p:cNvSpPr txBox="1"/>
          <p:nvPr/>
        </p:nvSpPr>
        <p:spPr>
          <a:xfrm>
            <a:off x="6513736" y="1408087"/>
            <a:ext cx="2162720" cy="1169551"/>
          </a:xfrm>
          <a:prstGeom prst="rect">
            <a:avLst/>
          </a:prstGeom>
          <a:noFill/>
        </p:spPr>
        <p:txBody>
          <a:bodyPr wrap="square" rtlCol="0">
            <a:spAutoFit/>
          </a:bodyPr>
          <a:lstStyle/>
          <a:p>
            <a:r>
              <a:rPr lang="fi-FI" sz="1400" dirty="0"/>
              <a:t>4/5 aikoo todennäköisesti tai varmasti asua nykyasunnossaan vielä 10 vuoden päästä </a:t>
            </a:r>
          </a:p>
        </p:txBody>
      </p:sp>
      <p:graphicFrame>
        <p:nvGraphicFramePr>
          <p:cNvPr id="10" name="ChartObject">
            <a:extLst>
              <a:ext uri="{FF2B5EF4-FFF2-40B4-BE49-F238E27FC236}">
                <a16:creationId xmlns:a16="http://schemas.microsoft.com/office/drawing/2014/main" id="{ACFFF876-04F5-4E89-845B-956A83CEC754}"/>
              </a:ext>
            </a:extLst>
          </p:cNvPr>
          <p:cNvGraphicFramePr/>
          <p:nvPr>
            <p:extLst>
              <p:ext uri="{D42A27DB-BD31-4B8C-83A1-F6EECF244321}">
                <p14:modId xmlns:p14="http://schemas.microsoft.com/office/powerpoint/2010/main" val="779833571"/>
              </p:ext>
            </p:extLst>
          </p:nvPr>
        </p:nvGraphicFramePr>
        <p:xfrm>
          <a:off x="254000" y="4221088"/>
          <a:ext cx="6406232" cy="2376264"/>
        </p:xfrm>
        <a:graphic>
          <a:graphicData uri="http://schemas.openxmlformats.org/drawingml/2006/chart">
            <c:chart xmlns:c="http://schemas.openxmlformats.org/drawingml/2006/chart" xmlns:r="http://schemas.openxmlformats.org/officeDocument/2006/relationships" r:id="rId6"/>
          </a:graphicData>
        </a:graphic>
      </p:graphicFrame>
      <p:sp>
        <p:nvSpPr>
          <p:cNvPr id="11" name="Tekstiruutu 10">
            <a:extLst>
              <a:ext uri="{FF2B5EF4-FFF2-40B4-BE49-F238E27FC236}">
                <a16:creationId xmlns:a16="http://schemas.microsoft.com/office/drawing/2014/main" id="{FC95ACCA-CDEF-488F-A327-C4DF617676BC}"/>
              </a:ext>
            </a:extLst>
          </p:cNvPr>
          <p:cNvSpPr txBox="1"/>
          <p:nvPr/>
        </p:nvSpPr>
        <p:spPr>
          <a:xfrm>
            <a:off x="6660232" y="4509120"/>
            <a:ext cx="2264994" cy="1600438"/>
          </a:xfrm>
          <a:prstGeom prst="rect">
            <a:avLst/>
          </a:prstGeom>
          <a:noFill/>
        </p:spPr>
        <p:txBody>
          <a:bodyPr wrap="square" rtlCol="0">
            <a:spAutoFit/>
          </a:bodyPr>
          <a:lstStyle/>
          <a:p>
            <a:r>
              <a:rPr lang="fi-FI" sz="1400" dirty="0"/>
              <a:t>¾ aikoo asua Kivijärvellä myös 10 vuoden päästä. Jos muutetaan, niin useimmin </a:t>
            </a:r>
            <a:r>
              <a:rPr lang="fi-FI" sz="1400" dirty="0" err="1"/>
              <a:t>Saarikan</a:t>
            </a:r>
            <a:r>
              <a:rPr lang="fi-FI" sz="1400" dirty="0"/>
              <a:t> alueen ulkopuolelle muualla Keski-Suomeen tai Suomeen</a:t>
            </a:r>
          </a:p>
        </p:txBody>
      </p:sp>
    </p:spTree>
    <p:extLst>
      <p:ext uri="{BB962C8B-B14F-4D97-AF65-F5344CB8AC3E}">
        <p14:creationId xmlns:p14="http://schemas.microsoft.com/office/powerpoint/2010/main" val="2854126771"/>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DD4F1B5F-F6E9-4551-ACC3-84B7FD0E0CE9}"/>
              </a:ext>
            </a:extLst>
          </p:cNvPr>
          <p:cNvSpPr txBox="1"/>
          <p:nvPr/>
        </p:nvSpPr>
        <p:spPr>
          <a:xfrm>
            <a:off x="347936" y="1196752"/>
            <a:ext cx="7776864" cy="307777"/>
          </a:xfrm>
          <a:prstGeom prst="rect">
            <a:avLst/>
          </a:prstGeom>
          <a:noFill/>
        </p:spPr>
        <p:txBody>
          <a:bodyPr wrap="square" rtlCol="0">
            <a:spAutoFit/>
          </a:bodyPr>
          <a:lstStyle/>
          <a:p>
            <a:r>
              <a:rPr lang="fi-FI" sz="1400" dirty="0"/>
              <a:t>JOS AIKOO ASUA JOSSAIN MUUSSA KUNNASSA, NIIN MUUTON SYYT (n = 23)</a:t>
            </a:r>
          </a:p>
        </p:txBody>
      </p:sp>
      <p:sp>
        <p:nvSpPr>
          <p:cNvPr id="5" name="Tekstiruutu 4">
            <a:extLst>
              <a:ext uri="{FF2B5EF4-FFF2-40B4-BE49-F238E27FC236}">
                <a16:creationId xmlns:a16="http://schemas.microsoft.com/office/drawing/2014/main" id="{7428F3DD-582F-400D-86BB-EE547841107E}"/>
              </a:ext>
            </a:extLst>
          </p:cNvPr>
          <p:cNvSpPr txBox="1"/>
          <p:nvPr/>
        </p:nvSpPr>
        <p:spPr>
          <a:xfrm>
            <a:off x="323528" y="1628800"/>
            <a:ext cx="8352928" cy="1384995"/>
          </a:xfrm>
          <a:prstGeom prst="rect">
            <a:avLst/>
          </a:prstGeom>
          <a:noFill/>
        </p:spPr>
        <p:txBody>
          <a:bodyPr wrap="square" rtlCol="0">
            <a:spAutoFit/>
          </a:bodyPr>
          <a:lstStyle/>
          <a:p>
            <a:r>
              <a:rPr lang="fi-FI" sz="1400" dirty="0"/>
              <a:t>Pääsyy muualla asumiseen ovat palvelut. Kaikkiaan 13 vastaajaa ilmoitti ne syyksi. Useimmiten toivottiin parempia terveyspalveluja. Palvelut nostettiin muualle muuton syyksi suhteessa useammin, kuin muissa </a:t>
            </a:r>
            <a:r>
              <a:rPr lang="fi-FI" sz="1400" dirty="0" err="1"/>
              <a:t>Saarikan</a:t>
            </a:r>
            <a:r>
              <a:rPr lang="fi-FI" sz="1400" dirty="0"/>
              <a:t> alueen kunnissa</a:t>
            </a:r>
          </a:p>
          <a:p>
            <a:endParaRPr lang="fi-FI" sz="1400" dirty="0"/>
          </a:p>
          <a:p>
            <a:r>
              <a:rPr lang="fi-FI" sz="1400" dirty="0"/>
              <a:t>Lähemmäksi lapsia muuttamisen ilmoitti syyksi kolme, samoin talven ajaksi pois pääsyn. Kaksi mainitsi ikääntymisen tai eläköitymisen ilman tarkempaa määritelmää</a:t>
            </a:r>
          </a:p>
        </p:txBody>
      </p:sp>
    </p:spTree>
    <p:extLst>
      <p:ext uri="{BB962C8B-B14F-4D97-AF65-F5344CB8AC3E}">
        <p14:creationId xmlns:p14="http://schemas.microsoft.com/office/powerpoint/2010/main" val="2136646426"/>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079427A1-15CD-4CE9-8260-526A4166DBB3}"/>
              </a:ext>
            </a:extLst>
          </p:cNvPr>
          <p:cNvSpPr txBox="1"/>
          <p:nvPr/>
        </p:nvSpPr>
        <p:spPr>
          <a:xfrm>
            <a:off x="467544" y="1268760"/>
            <a:ext cx="8280920" cy="307777"/>
          </a:xfrm>
          <a:prstGeom prst="rect">
            <a:avLst/>
          </a:prstGeom>
          <a:noFill/>
        </p:spPr>
        <p:txBody>
          <a:bodyPr wrap="square" rtlCol="0">
            <a:spAutoFit/>
          </a:bodyPr>
          <a:lstStyle/>
          <a:p>
            <a:r>
              <a:rPr lang="fi-FI" sz="1400" dirty="0"/>
              <a:t>PALJONKO ON MIETTINYT TULEVAISUUDEN ASUMISTAAN IKÄÄNTYMISEN NÄKÖKULMASTA</a:t>
            </a:r>
          </a:p>
        </p:txBody>
      </p:sp>
      <p:graphicFrame>
        <p:nvGraphicFramePr>
          <p:cNvPr id="7" name="ChartObject">
            <a:extLst>
              <a:ext uri="{FF2B5EF4-FFF2-40B4-BE49-F238E27FC236}">
                <a16:creationId xmlns:a16="http://schemas.microsoft.com/office/drawing/2014/main" id="{6C5E5FC9-BC94-4020-8C5F-2FCC7C5E20DC}"/>
              </a:ext>
            </a:extLst>
          </p:cNvPr>
          <p:cNvGraphicFramePr/>
          <p:nvPr>
            <p:extLst>
              <p:ext uri="{D42A27DB-BD31-4B8C-83A1-F6EECF244321}">
                <p14:modId xmlns:p14="http://schemas.microsoft.com/office/powerpoint/2010/main" val="4229426150"/>
              </p:ext>
            </p:extLst>
          </p:nvPr>
        </p:nvGraphicFramePr>
        <p:xfrm>
          <a:off x="251520" y="1648545"/>
          <a:ext cx="6406232" cy="2860575"/>
        </p:xfrm>
        <a:graphic>
          <a:graphicData uri="http://schemas.openxmlformats.org/drawingml/2006/chart">
            <c:chart xmlns:c="http://schemas.openxmlformats.org/drawingml/2006/chart" xmlns:r="http://schemas.openxmlformats.org/officeDocument/2006/relationships" r:id="rId5"/>
          </a:graphicData>
        </a:graphic>
      </p:graphicFrame>
      <p:sp>
        <p:nvSpPr>
          <p:cNvPr id="8" name="Tekstiruutu 7">
            <a:extLst>
              <a:ext uri="{FF2B5EF4-FFF2-40B4-BE49-F238E27FC236}">
                <a16:creationId xmlns:a16="http://schemas.microsoft.com/office/drawing/2014/main" id="{C2CEB9C2-7F07-4B12-B338-EA475A361A93}"/>
              </a:ext>
            </a:extLst>
          </p:cNvPr>
          <p:cNvSpPr txBox="1"/>
          <p:nvPr/>
        </p:nvSpPr>
        <p:spPr>
          <a:xfrm>
            <a:off x="6513736" y="2186861"/>
            <a:ext cx="2378744" cy="954107"/>
          </a:xfrm>
          <a:prstGeom prst="rect">
            <a:avLst/>
          </a:prstGeom>
          <a:noFill/>
        </p:spPr>
        <p:txBody>
          <a:bodyPr wrap="square" rtlCol="0">
            <a:spAutoFit/>
          </a:bodyPr>
          <a:lstStyle/>
          <a:p>
            <a:r>
              <a:rPr lang="fi-FI" sz="1400" dirty="0"/>
              <a:t>Vajaa kolmannes on miettinyt perusteellisemmin omaa asumistaan ikääntymisen näkökulmasta</a:t>
            </a:r>
          </a:p>
        </p:txBody>
      </p:sp>
    </p:spTree>
    <p:extLst>
      <p:ext uri="{BB962C8B-B14F-4D97-AF65-F5344CB8AC3E}">
        <p14:creationId xmlns:p14="http://schemas.microsoft.com/office/powerpoint/2010/main" val="72473599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8E96EE53-0410-4E36-898A-D68659A8283D}"/>
              </a:ext>
            </a:extLst>
          </p:cNvPr>
          <p:cNvSpPr txBox="1"/>
          <p:nvPr/>
        </p:nvSpPr>
        <p:spPr>
          <a:xfrm>
            <a:off x="199143" y="870192"/>
            <a:ext cx="8601698" cy="523220"/>
          </a:xfrm>
          <a:prstGeom prst="rect">
            <a:avLst/>
          </a:prstGeom>
          <a:noFill/>
        </p:spPr>
        <p:txBody>
          <a:bodyPr wrap="square" rtlCol="0">
            <a:spAutoFit/>
          </a:bodyPr>
          <a:lstStyle/>
          <a:p>
            <a:r>
              <a:rPr lang="fi-FI" sz="1400" dirty="0"/>
              <a:t>SEIKAT, JOTKA OMASSA KODISSA TOIMIVIA TAI PARANNUSTA EDELLYTTÄVIÄ IKÄÄNNYTTÄESSÄ </a:t>
            </a:r>
            <a:r>
              <a:rPr lang="fi-FI" sz="1400" dirty="0">
                <a:solidFill>
                  <a:srgbClr val="333333"/>
                </a:solidFill>
                <a:latin typeface="Arial" panose="020B0604020202020204" pitchFamily="34" charset="0"/>
                <a:ea typeface="Arial" panose="020B0604020202020204" pitchFamily="34" charset="0"/>
              </a:rPr>
              <a:t>esim. wc, suihkutilojen toimivuus, esteetön pääsy huoneisiin ja ulos, lämmityksen toimivuus </a:t>
            </a:r>
            <a:r>
              <a:rPr lang="fi-FI" sz="1400" dirty="0" err="1">
                <a:solidFill>
                  <a:srgbClr val="333333"/>
                </a:solidFill>
                <a:latin typeface="Arial" panose="020B0604020202020204" pitchFamily="34" charset="0"/>
                <a:ea typeface="Arial" panose="020B0604020202020204" pitchFamily="34" charset="0"/>
              </a:rPr>
              <a:t>jne</a:t>
            </a:r>
            <a:r>
              <a:rPr lang="fi-FI" sz="1400" dirty="0"/>
              <a:t> (n = 52) </a:t>
            </a:r>
          </a:p>
        </p:txBody>
      </p:sp>
      <p:sp>
        <p:nvSpPr>
          <p:cNvPr id="6" name="Tekstiruutu 5">
            <a:extLst>
              <a:ext uri="{FF2B5EF4-FFF2-40B4-BE49-F238E27FC236}">
                <a16:creationId xmlns:a16="http://schemas.microsoft.com/office/drawing/2014/main" id="{677A62FF-EB63-41C4-A999-4AA1B69EB875}"/>
              </a:ext>
            </a:extLst>
          </p:cNvPr>
          <p:cNvSpPr txBox="1"/>
          <p:nvPr/>
        </p:nvSpPr>
        <p:spPr>
          <a:xfrm>
            <a:off x="323528" y="1556792"/>
            <a:ext cx="8352928" cy="2893100"/>
          </a:xfrm>
          <a:prstGeom prst="rect">
            <a:avLst/>
          </a:prstGeom>
          <a:noFill/>
        </p:spPr>
        <p:txBody>
          <a:bodyPr wrap="square" rtlCol="0">
            <a:spAutoFit/>
          </a:bodyPr>
          <a:lstStyle/>
          <a:p>
            <a:r>
              <a:rPr lang="fi-FI" sz="1400" dirty="0"/>
              <a:t>28 vastaajaa jätti vastaamatta, 15 vastaajaa ilmoitti kodin toimivan hyvin eikä parannustarpeita ole.</a:t>
            </a:r>
          </a:p>
          <a:p>
            <a:endParaRPr lang="fi-FI" sz="1400" dirty="0"/>
          </a:p>
          <a:p>
            <a:r>
              <a:rPr lang="fi-FI" sz="1400" dirty="0"/>
              <a:t>Parannusta edellyttävistä asioista useimmin mainittiin lämmitys. Öljylämmityksen vaihto ja puulämmityksen työläys mainittiin tarkennuksina useimmin. Osa pohti lämmityksen uusimisen kustannuksia ja onko sitä kautta varaa uusimiseen.</a:t>
            </a:r>
          </a:p>
          <a:p>
            <a:endParaRPr lang="fi-FI" sz="1400" dirty="0"/>
          </a:p>
          <a:p>
            <a:r>
              <a:rPr lang="fi-FI" sz="1400" dirty="0"/>
              <a:t>Peseytymis- ja saniteettitilat (WC, suihku, sauna) mainittiin haasteina toisiksi useimmin. WC tiloissa ongelmina niiden pienuus, suihku- ja saunatiloissa myös niiden sijainti eri kerroksessa, kuin asuintilat, tai kokonaan ulkorakennuksessa.</a:t>
            </a:r>
          </a:p>
          <a:p>
            <a:endParaRPr lang="fi-FI" sz="1400" dirty="0"/>
          </a:p>
          <a:p>
            <a:r>
              <a:rPr lang="fi-FI" sz="1400" dirty="0"/>
              <a:t>Ulkoportaat mainittiin ongelmina vain kaksi kertaa. Pihassa liikkuminen, tai sen hoitaminen vain kerran</a:t>
            </a:r>
          </a:p>
          <a:p>
            <a:endParaRPr lang="fi-FI" sz="1400" dirty="0"/>
          </a:p>
          <a:p>
            <a:endParaRPr lang="fi-FI" sz="1400" dirty="0"/>
          </a:p>
        </p:txBody>
      </p:sp>
    </p:spTree>
    <p:extLst>
      <p:ext uri="{BB962C8B-B14F-4D97-AF65-F5344CB8AC3E}">
        <p14:creationId xmlns:p14="http://schemas.microsoft.com/office/powerpoint/2010/main" val="258603364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B7946FE4-DECE-452B-B92D-93650F596B86}"/>
              </a:ext>
            </a:extLst>
          </p:cNvPr>
          <p:cNvSpPr txBox="1"/>
          <p:nvPr/>
        </p:nvSpPr>
        <p:spPr>
          <a:xfrm>
            <a:off x="323528" y="800134"/>
            <a:ext cx="8352928" cy="523220"/>
          </a:xfrm>
          <a:prstGeom prst="rect">
            <a:avLst/>
          </a:prstGeom>
          <a:noFill/>
        </p:spPr>
        <p:txBody>
          <a:bodyPr wrap="square" rtlCol="0">
            <a:spAutoFit/>
          </a:bodyPr>
          <a:lstStyle/>
          <a:p>
            <a:r>
              <a:rPr lang="fi-FI" sz="1400" dirty="0"/>
              <a:t>MILLÄ KEINOIN PARANTAISI KESKUSTAN HOUKUTTAVUUTTA IKÄÄNTYVIEN ASUINPAIKKANA (Avoin kysymys, n = 38)</a:t>
            </a:r>
          </a:p>
        </p:txBody>
      </p:sp>
      <p:sp>
        <p:nvSpPr>
          <p:cNvPr id="6" name="Tekstiruutu 5">
            <a:extLst>
              <a:ext uri="{FF2B5EF4-FFF2-40B4-BE49-F238E27FC236}">
                <a16:creationId xmlns:a16="http://schemas.microsoft.com/office/drawing/2014/main" id="{49E9D9DB-F15A-45C8-9824-6C292BEF4CE6}"/>
              </a:ext>
            </a:extLst>
          </p:cNvPr>
          <p:cNvSpPr txBox="1"/>
          <p:nvPr/>
        </p:nvSpPr>
        <p:spPr>
          <a:xfrm>
            <a:off x="395536" y="1556792"/>
            <a:ext cx="8208912" cy="3323987"/>
          </a:xfrm>
          <a:prstGeom prst="rect">
            <a:avLst/>
          </a:prstGeom>
          <a:noFill/>
        </p:spPr>
        <p:txBody>
          <a:bodyPr wrap="square" rtlCol="0">
            <a:spAutoFit/>
          </a:bodyPr>
          <a:lstStyle/>
          <a:p>
            <a:r>
              <a:rPr lang="fi-FI" sz="1400" dirty="0"/>
              <a:t>Palveluiden säilyvyys useimmilla huolena. Kaikkiaan 22 vastauksessa mainittiin palvelut. Etenkin terveyspalvelut koettiin tärkeiksi ja niihin kaivattiin parannusta. Lääkäripäiviä toivottiin enemmän, samoin suunterveydenhuoltoa: ”</a:t>
            </a:r>
            <a:r>
              <a:rPr lang="fi-FI" sz="1400" i="1" dirty="0"/>
              <a:t>En osaa eritellä mitään ihmeellistä. Terveyspalvelut pitäisi ehdottomasti säilyttää, jopa niissä </a:t>
            </a:r>
            <a:r>
              <a:rPr lang="fi-FI" sz="1400" i="1" dirty="0" err="1"/>
              <a:t>ois</a:t>
            </a:r>
            <a:r>
              <a:rPr lang="fi-FI" sz="1400" i="1" dirty="0"/>
              <a:t> parantamisen varaa. Ei pientuloisella ole mahdollisuutta lähteä aina kauemmas. Hammashoito omalle paikkakunnalle, hampaat jää hoitamatta.”</a:t>
            </a:r>
            <a:r>
              <a:rPr lang="fi-FI" sz="1400" dirty="0"/>
              <a:t>  </a:t>
            </a:r>
          </a:p>
          <a:p>
            <a:endParaRPr lang="fi-FI" sz="1400" dirty="0"/>
          </a:p>
          <a:p>
            <a:r>
              <a:rPr lang="fi-FI" sz="1400" dirty="0"/>
              <a:t>Kauppapalvelut mainittiin toisiksi useimmin. Niissäkin useimmin lähtökohtana säilyminen mutta osin myös lisääminen, mm. vaatekauppaa, raita- ja maatalouskauppaa.</a:t>
            </a:r>
          </a:p>
          <a:p>
            <a:endParaRPr lang="fi-FI" sz="1400" dirty="0"/>
          </a:p>
          <a:p>
            <a:r>
              <a:rPr lang="fi-FI" sz="1400" dirty="0"/>
              <a:t>Kulkureittien tasaisuuden ja kunnon mainitsi parannuskeinoina kaksi vastaajaa, samoin tilat nuorille ja kulkuyhteydet Kivijärveltä muualle.</a:t>
            </a:r>
          </a:p>
          <a:p>
            <a:endParaRPr lang="fi-FI" sz="1400" dirty="0"/>
          </a:p>
          <a:p>
            <a:r>
              <a:rPr lang="fi-FI" sz="1400" dirty="0"/>
              <a:t>Keskustan nykytilanteeseen tyytyväisiä oli kolme vastaajaa. Vastaava määrä suhtautui tulevaisuuteen skeptisesti: ”</a:t>
            </a:r>
            <a:r>
              <a:rPr lang="fi-FI" sz="1400" i="1" dirty="0"/>
              <a:t>Miksi se siitä muuttuu. Vanha harmaa tyhjillään oleva entinen </a:t>
            </a:r>
            <a:r>
              <a:rPr lang="fi-FI" sz="1400" i="1" dirty="0" err="1"/>
              <a:t>Säästöpankkitalo</a:t>
            </a:r>
            <a:r>
              <a:rPr lang="fi-FI" sz="1400" i="1" dirty="0"/>
              <a:t> töröttää </a:t>
            </a:r>
            <a:r>
              <a:rPr lang="fi-FI" sz="1400" i="1" dirty="0" err="1"/>
              <a:t>siin</a:t>
            </a:r>
            <a:r>
              <a:rPr lang="fi-FI" sz="1400" i="1" dirty="0"/>
              <a:t> OP kiinteistössä. Kivijärven tilanne ei muutu jos ei tule työpaikkoja. Asukasluvun pitäisi kasvaa.”</a:t>
            </a:r>
            <a:endParaRPr lang="fi-FI" sz="1400" dirty="0"/>
          </a:p>
        </p:txBody>
      </p:sp>
    </p:spTree>
    <p:extLst>
      <p:ext uri="{BB962C8B-B14F-4D97-AF65-F5344CB8AC3E}">
        <p14:creationId xmlns:p14="http://schemas.microsoft.com/office/powerpoint/2010/main" val="258619810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7" name="Tekstiruutu 6">
            <a:extLst>
              <a:ext uri="{FF2B5EF4-FFF2-40B4-BE49-F238E27FC236}">
                <a16:creationId xmlns:a16="http://schemas.microsoft.com/office/drawing/2014/main" id="{7745E9AE-9DE6-43A7-88BA-559808130183}"/>
              </a:ext>
            </a:extLst>
          </p:cNvPr>
          <p:cNvSpPr txBox="1"/>
          <p:nvPr/>
        </p:nvSpPr>
        <p:spPr>
          <a:xfrm>
            <a:off x="251520" y="773196"/>
            <a:ext cx="8496944" cy="523220"/>
          </a:xfrm>
          <a:prstGeom prst="rect">
            <a:avLst/>
          </a:prstGeom>
          <a:noFill/>
        </p:spPr>
        <p:txBody>
          <a:bodyPr wrap="square" rtlCol="0">
            <a:spAutoFit/>
          </a:bodyPr>
          <a:lstStyle/>
          <a:p>
            <a:r>
              <a:rPr lang="fi-FI" sz="1400" dirty="0"/>
              <a:t>1-3 ASIAA, JOIDEN ARVELEE OLEVAN 10 VUODEN TÄHTÄIMELLÄ TÄRKEITÄ ASUMISESSA TAI ASUINYMPÄRISTÖSSÄ (Avoin kysymys, n=48 )</a:t>
            </a:r>
          </a:p>
        </p:txBody>
      </p:sp>
      <p:sp>
        <p:nvSpPr>
          <p:cNvPr id="2" name="Tekstiruutu 1">
            <a:extLst>
              <a:ext uri="{FF2B5EF4-FFF2-40B4-BE49-F238E27FC236}">
                <a16:creationId xmlns:a16="http://schemas.microsoft.com/office/drawing/2014/main" id="{711118FD-ADAC-425D-B972-E91E5A030289}"/>
              </a:ext>
            </a:extLst>
          </p:cNvPr>
          <p:cNvSpPr txBox="1"/>
          <p:nvPr/>
        </p:nvSpPr>
        <p:spPr>
          <a:xfrm>
            <a:off x="395536" y="1628800"/>
            <a:ext cx="8352928" cy="307777"/>
          </a:xfrm>
          <a:prstGeom prst="rect">
            <a:avLst/>
          </a:prstGeom>
          <a:noFill/>
        </p:spPr>
        <p:txBody>
          <a:bodyPr wrap="square" rtlCol="0">
            <a:spAutoFit/>
          </a:bodyPr>
          <a:lstStyle/>
          <a:p>
            <a:endParaRPr lang="fi-FI" sz="1400" dirty="0"/>
          </a:p>
        </p:txBody>
      </p:sp>
      <p:sp>
        <p:nvSpPr>
          <p:cNvPr id="5" name="Tekstiruutu 4">
            <a:extLst>
              <a:ext uri="{FF2B5EF4-FFF2-40B4-BE49-F238E27FC236}">
                <a16:creationId xmlns:a16="http://schemas.microsoft.com/office/drawing/2014/main" id="{F34FA0B1-F37E-4116-8968-AE811EBC98F4}"/>
              </a:ext>
            </a:extLst>
          </p:cNvPr>
          <p:cNvSpPr txBox="1"/>
          <p:nvPr/>
        </p:nvSpPr>
        <p:spPr>
          <a:xfrm>
            <a:off x="323528" y="1628800"/>
            <a:ext cx="8424936" cy="2031325"/>
          </a:xfrm>
          <a:prstGeom prst="rect">
            <a:avLst/>
          </a:prstGeom>
          <a:noFill/>
        </p:spPr>
        <p:txBody>
          <a:bodyPr wrap="square" rtlCol="0">
            <a:spAutoFit/>
          </a:bodyPr>
          <a:lstStyle/>
          <a:p>
            <a:r>
              <a:rPr lang="fi-FI" sz="1400" dirty="0"/>
              <a:t>Palvelut keskeisin asia ja etenkin niiden saavutettavuus. Lähipalveluina pidettiin tärkeinä etenkin terveyteen liittyviä palveluita: terveyskeskus, lääkäripalvelut ja apteekki. Kaikkiaan 27 piti terveyteen liittyviä palveluita merkittävinä. Kauppa, vapaa-ajan palvelut saivat myös mainintoja mutta selkeästi vähemmin.</a:t>
            </a:r>
          </a:p>
          <a:p>
            <a:endParaRPr lang="fi-FI" sz="1400" dirty="0"/>
          </a:p>
          <a:p>
            <a:r>
              <a:rPr lang="fi-FI" sz="1400" dirty="0"/>
              <a:t>Asumiseen liittyviä kommentteja tuli yhdeksän. Tärkeinä mainittiin esteettömyys, rauhallisuus ja oma toimintakyky asunnon ylläpitämisessä. </a:t>
            </a:r>
          </a:p>
          <a:p>
            <a:endParaRPr lang="fi-FI" sz="1400" dirty="0"/>
          </a:p>
          <a:p>
            <a:r>
              <a:rPr lang="fi-FI" sz="1400" dirty="0"/>
              <a:t>Terveyden erikseen mainitsi vain kolme vastaajaa</a:t>
            </a:r>
          </a:p>
        </p:txBody>
      </p:sp>
    </p:spTree>
    <p:extLst>
      <p:ext uri="{BB962C8B-B14F-4D97-AF65-F5344CB8AC3E}">
        <p14:creationId xmlns:p14="http://schemas.microsoft.com/office/powerpoint/2010/main" val="1517225900"/>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D464E856-84C7-467C-9A93-F27F7FE05290}"/>
              </a:ext>
            </a:extLst>
          </p:cNvPr>
          <p:cNvSpPr txBox="1"/>
          <p:nvPr/>
        </p:nvSpPr>
        <p:spPr>
          <a:xfrm>
            <a:off x="251520" y="764704"/>
            <a:ext cx="8496944" cy="523220"/>
          </a:xfrm>
          <a:prstGeom prst="rect">
            <a:avLst/>
          </a:prstGeom>
          <a:noFill/>
        </p:spPr>
        <p:txBody>
          <a:bodyPr wrap="square" rtlCol="0">
            <a:spAutoFit/>
          </a:bodyPr>
          <a:lstStyle/>
          <a:p>
            <a:r>
              <a:rPr lang="fi-FI" sz="1400" dirty="0"/>
              <a:t>ONKO KIINNOSTUNUT YHTEISÖASUMISESTA MAHDOLLISENA TULEVAISUUDEN ASUMISMUOTONA (n = 78)</a:t>
            </a:r>
          </a:p>
        </p:txBody>
      </p:sp>
      <p:sp>
        <p:nvSpPr>
          <p:cNvPr id="6" name="Tekstiruutu 5">
            <a:extLst>
              <a:ext uri="{FF2B5EF4-FFF2-40B4-BE49-F238E27FC236}">
                <a16:creationId xmlns:a16="http://schemas.microsoft.com/office/drawing/2014/main" id="{099665F9-73E1-4A67-8E7C-1A4F38C3895B}"/>
              </a:ext>
            </a:extLst>
          </p:cNvPr>
          <p:cNvSpPr txBox="1"/>
          <p:nvPr/>
        </p:nvSpPr>
        <p:spPr>
          <a:xfrm>
            <a:off x="323528" y="4653136"/>
            <a:ext cx="8352928" cy="954107"/>
          </a:xfrm>
          <a:prstGeom prst="rect">
            <a:avLst/>
          </a:prstGeom>
          <a:noFill/>
        </p:spPr>
        <p:txBody>
          <a:bodyPr wrap="square" rtlCol="0">
            <a:spAutoFit/>
          </a:bodyPr>
          <a:lstStyle/>
          <a:p>
            <a:r>
              <a:rPr lang="fi-FI" sz="1400" dirty="0"/>
              <a:t>Yhteisöasumisella tarkoitettiin kyselyssä asumismuotoa, jossa on oman huoneiston lisäksi yhteisiä tiloja esim. yhteiskeittiö, yhteinen oleskelutila, tai muita tiloja, joissa voi tehdä asioita yhdessä muiden kanssa.</a:t>
            </a:r>
          </a:p>
          <a:p>
            <a:endParaRPr lang="fi-FI" sz="1400" dirty="0"/>
          </a:p>
          <a:p>
            <a:r>
              <a:rPr lang="fi-FI" sz="1400" dirty="0"/>
              <a:t>Asiaa ei koettu kovin kiinnostavana ja asumismuoto on varsin huonosti tunnettu.</a:t>
            </a:r>
          </a:p>
        </p:txBody>
      </p:sp>
      <p:graphicFrame>
        <p:nvGraphicFramePr>
          <p:cNvPr id="7" name="ChartObject">
            <a:extLst>
              <a:ext uri="{FF2B5EF4-FFF2-40B4-BE49-F238E27FC236}">
                <a16:creationId xmlns:a16="http://schemas.microsoft.com/office/drawing/2014/main" id="{CD9EA416-9380-4FBE-9E38-65A1E4343ED6}"/>
              </a:ext>
            </a:extLst>
          </p:cNvPr>
          <p:cNvGraphicFramePr/>
          <p:nvPr>
            <p:extLst>
              <p:ext uri="{D42A27DB-BD31-4B8C-83A1-F6EECF244321}">
                <p14:modId xmlns:p14="http://schemas.microsoft.com/office/powerpoint/2010/main" val="1984076513"/>
              </p:ext>
            </p:extLst>
          </p:nvPr>
        </p:nvGraphicFramePr>
        <p:xfrm>
          <a:off x="254000" y="1412776"/>
          <a:ext cx="6982296" cy="30511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65130401"/>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8186414B-A1AC-42FA-8ACA-8755DD1CD4CB}"/>
              </a:ext>
            </a:extLst>
          </p:cNvPr>
          <p:cNvSpPr txBox="1"/>
          <p:nvPr/>
        </p:nvSpPr>
        <p:spPr>
          <a:xfrm>
            <a:off x="1114291" y="2420888"/>
            <a:ext cx="6768752" cy="523220"/>
          </a:xfrm>
          <a:prstGeom prst="rect">
            <a:avLst/>
          </a:prstGeom>
          <a:noFill/>
        </p:spPr>
        <p:txBody>
          <a:bodyPr wrap="square" rtlCol="0">
            <a:spAutoFit/>
          </a:bodyPr>
          <a:lstStyle/>
          <a:p>
            <a:pPr algn="ctr"/>
            <a:r>
              <a:rPr lang="fi-FI" sz="1400" dirty="0"/>
              <a:t>PALVELUIDEN TÄRKEYS 10 VUODEN TÄHTÄIMELLÄ</a:t>
            </a:r>
          </a:p>
          <a:p>
            <a:pPr algn="ctr"/>
            <a:endParaRPr lang="fi-FI" sz="1400" dirty="0"/>
          </a:p>
        </p:txBody>
      </p:sp>
    </p:spTree>
    <p:extLst>
      <p:ext uri="{BB962C8B-B14F-4D97-AF65-F5344CB8AC3E}">
        <p14:creationId xmlns:p14="http://schemas.microsoft.com/office/powerpoint/2010/main" val="2028408378"/>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162C6F0E-1975-4161-8F92-C7D7141C2131}"/>
              </a:ext>
            </a:extLst>
          </p:cNvPr>
          <p:cNvSpPr txBox="1"/>
          <p:nvPr/>
        </p:nvSpPr>
        <p:spPr>
          <a:xfrm>
            <a:off x="274240" y="741058"/>
            <a:ext cx="7344816" cy="307777"/>
          </a:xfrm>
          <a:prstGeom prst="rect">
            <a:avLst/>
          </a:prstGeom>
          <a:noFill/>
        </p:spPr>
        <p:txBody>
          <a:bodyPr wrap="square" rtlCol="0">
            <a:spAutoFit/>
          </a:bodyPr>
          <a:lstStyle/>
          <a:p>
            <a:r>
              <a:rPr lang="fi-FI" sz="1400" dirty="0"/>
              <a:t>Kuinka tärkeää 10 v tähtäimellä on, että omalla asuinalueella on kauppa (n = 78)</a:t>
            </a:r>
          </a:p>
        </p:txBody>
      </p:sp>
      <p:sp>
        <p:nvSpPr>
          <p:cNvPr id="8" name="Tekstiruutu 7">
            <a:extLst>
              <a:ext uri="{FF2B5EF4-FFF2-40B4-BE49-F238E27FC236}">
                <a16:creationId xmlns:a16="http://schemas.microsoft.com/office/drawing/2014/main" id="{B4E69EB9-ACFF-497A-B049-E05F448400DB}"/>
              </a:ext>
            </a:extLst>
          </p:cNvPr>
          <p:cNvSpPr txBox="1"/>
          <p:nvPr/>
        </p:nvSpPr>
        <p:spPr>
          <a:xfrm>
            <a:off x="395536" y="3617816"/>
            <a:ext cx="6696744" cy="307777"/>
          </a:xfrm>
          <a:prstGeom prst="rect">
            <a:avLst/>
          </a:prstGeom>
          <a:noFill/>
        </p:spPr>
        <p:txBody>
          <a:bodyPr wrap="square" rtlCol="0">
            <a:spAutoFit/>
          </a:bodyPr>
          <a:lstStyle/>
          <a:p>
            <a:r>
              <a:rPr lang="fi-FI" sz="1400" dirty="0"/>
              <a:t>Kuinka tärkeää 10 v tähtäimellä on, että omalla asuinalueella on apteekki (n = 78)</a:t>
            </a:r>
          </a:p>
        </p:txBody>
      </p:sp>
      <p:graphicFrame>
        <p:nvGraphicFramePr>
          <p:cNvPr id="11" name="ChartObject">
            <a:extLst>
              <a:ext uri="{FF2B5EF4-FFF2-40B4-BE49-F238E27FC236}">
                <a16:creationId xmlns:a16="http://schemas.microsoft.com/office/drawing/2014/main" id="{63EEE697-8827-41E4-92A4-794ED1411B4C}"/>
              </a:ext>
            </a:extLst>
          </p:cNvPr>
          <p:cNvGraphicFramePr/>
          <p:nvPr>
            <p:extLst>
              <p:ext uri="{D42A27DB-BD31-4B8C-83A1-F6EECF244321}">
                <p14:modId xmlns:p14="http://schemas.microsoft.com/office/powerpoint/2010/main" val="3710798761"/>
              </p:ext>
            </p:extLst>
          </p:nvPr>
        </p:nvGraphicFramePr>
        <p:xfrm>
          <a:off x="254000" y="1031240"/>
          <a:ext cx="6025952" cy="247650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Object">
            <a:extLst>
              <a:ext uri="{FF2B5EF4-FFF2-40B4-BE49-F238E27FC236}">
                <a16:creationId xmlns:a16="http://schemas.microsoft.com/office/drawing/2014/main" id="{9DEF3869-5C37-4C66-89B4-3C0F27A3A158}"/>
              </a:ext>
            </a:extLst>
          </p:cNvPr>
          <p:cNvGraphicFramePr/>
          <p:nvPr>
            <p:extLst>
              <p:ext uri="{D42A27DB-BD31-4B8C-83A1-F6EECF244321}">
                <p14:modId xmlns:p14="http://schemas.microsoft.com/office/powerpoint/2010/main" val="2985524888"/>
              </p:ext>
            </p:extLst>
          </p:nvPr>
        </p:nvGraphicFramePr>
        <p:xfrm>
          <a:off x="254000" y="4035668"/>
          <a:ext cx="6025952" cy="234566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329363474"/>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0CC2C8BF-284A-4772-81B9-8ACCFEB0B329}"/>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7" name="Kuva 6" descr="I:\Ytyä-hanke\Tiedotus\YM_logo_official_fi_sv_RGB_2colour_L.jpg">
            <a:extLst>
              <a:ext uri="{FF2B5EF4-FFF2-40B4-BE49-F238E27FC236}">
                <a16:creationId xmlns:a16="http://schemas.microsoft.com/office/drawing/2014/main" id="{BCE30A91-4F74-46AB-9548-38BCF6F7845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8" name="Rectangle 2">
            <a:extLst>
              <a:ext uri="{FF2B5EF4-FFF2-40B4-BE49-F238E27FC236}">
                <a16:creationId xmlns:a16="http://schemas.microsoft.com/office/drawing/2014/main" id="{BF19A4F0-ED05-4E83-8025-AA2CAFDECA10}"/>
              </a:ext>
            </a:extLst>
          </p:cNvPr>
          <p:cNvSpPr txBox="1">
            <a:spLocks noChangeArrowheads="1"/>
          </p:cNvSpPr>
          <p:nvPr/>
        </p:nvSpPr>
        <p:spPr bwMode="auto">
          <a:xfrm>
            <a:off x="-20719" y="548925"/>
            <a:ext cx="9164719" cy="573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br>
              <a:rPr lang="fi-FI" sz="2400" b="1" kern="1200" dirty="0">
                <a:solidFill>
                  <a:sysClr val="windowText" lastClr="000000"/>
                </a:solidFill>
                <a:latin typeface="Calibri Light" panose="020F0302020204030204"/>
              </a:rPr>
            </a:br>
            <a:r>
              <a:rPr lang="fi-FI" sz="2000" b="1" i="1" kern="1200" dirty="0">
                <a:solidFill>
                  <a:srgbClr val="FF0000"/>
                </a:solidFill>
              </a:rPr>
              <a:t>Ympäristöministeriö: Ikääntyneiden asumisen toimenpideohjelma </a:t>
            </a:r>
            <a:r>
              <a:rPr lang="fi-FI" sz="2000" b="1" i="1" dirty="0">
                <a:solidFill>
                  <a:srgbClr val="FF0000"/>
                </a:solidFill>
              </a:rPr>
              <a:t>2020–2022 (</a:t>
            </a:r>
            <a:r>
              <a:rPr lang="fi-FI" sz="1400" b="1" i="1" dirty="0">
                <a:solidFill>
                  <a:srgbClr val="FF0000"/>
                </a:solidFill>
              </a:rPr>
              <a:t>https://www.ymparisto.fi/fi-FI/Asuminen/Ikaantyneiden_asuminen</a:t>
            </a:r>
            <a:r>
              <a:rPr lang="fi-FI" sz="2000" b="1" i="1" dirty="0">
                <a:solidFill>
                  <a:srgbClr val="FF0000"/>
                </a:solidFill>
              </a:rPr>
              <a:t>)</a:t>
            </a:r>
            <a:br>
              <a:rPr lang="fi-FI" sz="2000" i="1" kern="1200" dirty="0">
                <a:solidFill>
                  <a:srgbClr val="00B0F0"/>
                </a:solidFill>
                <a:latin typeface="Calibri Light" panose="020F0302020204030204"/>
              </a:rPr>
            </a:br>
            <a:endParaRPr lang="fi-FI" altLang="fi-FI" sz="2000" b="1" kern="0" dirty="0">
              <a:solidFill>
                <a:srgbClr val="0066FF"/>
              </a:solidFill>
            </a:endParaRPr>
          </a:p>
        </p:txBody>
      </p:sp>
      <p:sp>
        <p:nvSpPr>
          <p:cNvPr id="10" name="Alaotsikko 2">
            <a:extLst>
              <a:ext uri="{FF2B5EF4-FFF2-40B4-BE49-F238E27FC236}">
                <a16:creationId xmlns:a16="http://schemas.microsoft.com/office/drawing/2014/main" id="{77FDA0DB-F495-441B-893A-88DCBF361F3D}"/>
              </a:ext>
            </a:extLst>
          </p:cNvPr>
          <p:cNvSpPr txBox="1">
            <a:spLocks/>
          </p:cNvSpPr>
          <p:nvPr/>
        </p:nvSpPr>
        <p:spPr>
          <a:xfrm>
            <a:off x="-29599" y="1271715"/>
            <a:ext cx="9177762" cy="50110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fontAlgn="auto">
              <a:spcBef>
                <a:spcPts val="500"/>
              </a:spcBef>
              <a:spcAft>
                <a:spcPts val="0"/>
              </a:spcAft>
              <a:defRPr/>
            </a:pPr>
            <a:r>
              <a:rPr kumimoji="0" lang="fi-FI" sz="1600" b="0" i="0" u="none" strike="noStrike" kern="1200" cap="none" spc="0" normalizeH="0" baseline="0" noProof="0" dirty="0">
                <a:ln>
                  <a:noFill/>
                </a:ln>
                <a:solidFill>
                  <a:srgbClr val="FF0000"/>
                </a:solidFill>
                <a:effectLst/>
                <a:uLnTx/>
                <a:uFillTx/>
                <a:latin typeface="Calibri" panose="020F0502020204030204"/>
                <a:ea typeface="+mn-ea"/>
                <a:cs typeface="+mn-cs"/>
              </a:rPr>
              <a:t>Toimenpideohjelman tausta: 85-vuotiaiden määrä tulee kaksinkertaistumaan seuraavien 20 vuoden aikana. Tällä hetkellä maamme asunnoista esteettömiä on kuitenkin vain 15 prosenttia </a:t>
            </a:r>
            <a:r>
              <a:rPr kumimoji="0" lang="fi-FI" sz="1600" b="0" i="0" u="none" strike="noStrike" kern="1200" cap="none" spc="0" normalizeH="0" baseline="0" noProof="0" dirty="0">
                <a:ln>
                  <a:noFill/>
                </a:ln>
                <a:solidFill>
                  <a:srgbClr val="FF0000"/>
                </a:solidFill>
                <a:effectLst/>
                <a:uLnTx/>
                <a:uFillTx/>
                <a:latin typeface="Calibri" panose="020F0502020204030204"/>
                <a:ea typeface="+mn-ea"/>
                <a:cs typeface="+mn-cs"/>
                <a:sym typeface="Wingdings" panose="05000000000000000000" pitchFamily="2" charset="2"/>
              </a:rPr>
              <a:t> ennakoinnin tarve asumisen kehittämisessä</a:t>
            </a:r>
          </a:p>
        </p:txBody>
      </p:sp>
      <p:sp>
        <p:nvSpPr>
          <p:cNvPr id="9" name="Rectangle 2">
            <a:extLst>
              <a:ext uri="{FF2B5EF4-FFF2-40B4-BE49-F238E27FC236}">
                <a16:creationId xmlns:a16="http://schemas.microsoft.com/office/drawing/2014/main" id="{B8CEF4B1-DCFC-4850-9726-ABF5CD00AD54}"/>
              </a:ext>
            </a:extLst>
          </p:cNvPr>
          <p:cNvSpPr txBox="1">
            <a:spLocks noChangeArrowheads="1"/>
          </p:cNvSpPr>
          <p:nvPr/>
        </p:nvSpPr>
        <p:spPr bwMode="auto">
          <a:xfrm>
            <a:off x="16525" y="2132856"/>
            <a:ext cx="8908701" cy="429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fi-FI" sz="1800" b="1" kern="0" dirty="0">
                <a:latin typeface="+mn-lt"/>
              </a:rPr>
              <a:t>YTYÄ - yhteisöllisyyttä, turvaa ja kasvua keskustoihin 15.8.2021 – 31.5.2022</a:t>
            </a:r>
          </a:p>
          <a:p>
            <a:pPr marL="285750" lvl="0" indent="-285750" algn="l" eaLnBrk="1" hangingPunct="1">
              <a:buFontTx/>
              <a:buChar char="-"/>
            </a:pPr>
            <a:r>
              <a:rPr lang="fi-FI" sz="1800" dirty="0">
                <a:solidFill>
                  <a:srgbClr val="000000"/>
                </a:solidFill>
                <a:latin typeface="Arial" charset="0"/>
                <a:ea typeface="+mn-ea"/>
                <a:cs typeface="+mn-cs"/>
              </a:rPr>
              <a:t>Alustavien tarpeiden kartoitus alueen viiden kunnan teknisen toimen johtajien kanssa keväällä 2021. </a:t>
            </a:r>
          </a:p>
          <a:p>
            <a:pPr marL="742950" lvl="1" indent="-285750" algn="l" eaLnBrk="1" hangingPunct="1">
              <a:buFontTx/>
              <a:buChar char="-"/>
            </a:pPr>
            <a:r>
              <a:rPr lang="fi-FI" sz="1800" dirty="0">
                <a:solidFill>
                  <a:srgbClr val="000000"/>
                </a:solidFill>
              </a:rPr>
              <a:t>Todettiin ikääntyvien asumisen strategisten suuntaviivojen puuttuminen </a:t>
            </a:r>
          </a:p>
          <a:p>
            <a:pPr marL="742950" lvl="1" indent="-285750" algn="l" eaLnBrk="1" hangingPunct="1">
              <a:buFontTx/>
              <a:buChar char="-"/>
            </a:pPr>
            <a:r>
              <a:rPr lang="fi-FI" sz="1800" dirty="0">
                <a:solidFill>
                  <a:srgbClr val="000000"/>
                </a:solidFill>
                <a:sym typeface="Wingdings" panose="05000000000000000000" pitchFamily="2" charset="2"/>
              </a:rPr>
              <a:t>Yhteinen nimittäjä halu kuntien keskusta-alueiden kehittämiselle  sovittiin hankehakemuksen tekemisestä ympäristöministeriön ikääntyvien asumisen toimenpideohjelman II hakukierrokseen </a:t>
            </a:r>
          </a:p>
          <a:p>
            <a:pPr marL="285750" lvl="0" indent="-285750" algn="l" eaLnBrk="1" hangingPunct="1">
              <a:buFontTx/>
              <a:buChar char="-"/>
            </a:pPr>
            <a:r>
              <a:rPr lang="fi-FI" sz="1800" dirty="0">
                <a:solidFill>
                  <a:srgbClr val="000000"/>
                </a:solidFill>
                <a:latin typeface="Arial" charset="0"/>
                <a:ea typeface="+mn-ea"/>
                <a:cs typeface="+mn-cs"/>
                <a:sym typeface="Wingdings" panose="05000000000000000000" pitchFamily="2" charset="2"/>
              </a:rPr>
              <a:t>Myönteinen rahoituspäätös toukokuussa </a:t>
            </a:r>
          </a:p>
          <a:p>
            <a:pPr marL="285750" lvl="0" indent="-285750" algn="l" eaLnBrk="1" hangingPunct="1">
              <a:buFontTx/>
              <a:buChar char="-"/>
            </a:pPr>
            <a:r>
              <a:rPr lang="fi-FI" sz="1800" dirty="0">
                <a:solidFill>
                  <a:srgbClr val="000000"/>
                </a:solidFill>
                <a:latin typeface="Arial" charset="0"/>
                <a:ea typeface="+mn-ea"/>
                <a:cs typeface="+mn-cs"/>
                <a:sym typeface="Wingdings" panose="05000000000000000000" pitchFamily="2" charset="2"/>
              </a:rPr>
              <a:t>Hankesuunnitelman päätavoitteet:</a:t>
            </a:r>
          </a:p>
          <a:p>
            <a:pPr marL="742950" lvl="1" indent="-285750" algn="l" eaLnBrk="1" hangingPunct="1">
              <a:buFontTx/>
              <a:buChar char="-"/>
            </a:pPr>
            <a:r>
              <a:rPr lang="fi-FI" sz="1800" dirty="0">
                <a:solidFill>
                  <a:srgbClr val="000000"/>
                </a:solidFill>
              </a:rPr>
              <a:t>1. luodaan ikääntyville kannusteita muuttaa kuntataajamiin palveluiden ääreen. </a:t>
            </a:r>
          </a:p>
          <a:p>
            <a:pPr marL="742950" lvl="1" indent="-285750" algn="l" eaLnBrk="1" hangingPunct="1">
              <a:buFontTx/>
              <a:buChar char="-"/>
            </a:pPr>
            <a:r>
              <a:rPr lang="fi-FI" sz="1800" dirty="0">
                <a:solidFill>
                  <a:srgbClr val="000000"/>
                </a:solidFill>
              </a:rPr>
              <a:t>2. kehittää hankkeen aikana tulevaa sote-ratkaisua ennakoiva yhteistyömalli palveluita tuottavan yhteistoiminta-alueen, kuntien, yksityisen sekä kolmannen sektorin ja ikääntyvien kesken siten, että eri osallistujien näkemysten kuuleminen mahdollistuu myös jatkossa.</a:t>
            </a:r>
          </a:p>
          <a:p>
            <a:pPr algn="l" eaLnBrk="1" hangingPunct="1"/>
            <a:endParaRPr lang="fi-FI" altLang="fi-FI" sz="1800" kern="0" dirty="0">
              <a:solidFill>
                <a:srgbClr val="0066FF"/>
              </a:solidFill>
              <a:latin typeface="+mn-lt"/>
            </a:endParaRPr>
          </a:p>
        </p:txBody>
      </p:sp>
    </p:spTree>
    <p:extLst>
      <p:ext uri="{BB962C8B-B14F-4D97-AF65-F5344CB8AC3E}">
        <p14:creationId xmlns:p14="http://schemas.microsoft.com/office/powerpoint/2010/main" val="140633888"/>
      </p:ext>
    </p:extLst>
  </p:cSld>
  <p:clrMapOvr>
    <a:masterClrMapping/>
  </p:clrMapOvr>
  <mc:AlternateContent xmlns:mc="http://schemas.openxmlformats.org/markup-compatibility/2006" xmlns:p14="http://schemas.microsoft.com/office/powerpoint/2010/main">
    <mc:Choice Requires="p14">
      <p:transition spd="slow" p14:dur="2000" advTm="10766"/>
    </mc:Choice>
    <mc:Fallback xmlns="">
      <p:transition spd="slow" advTm="10766"/>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5283CD35-8D6A-4B53-8DA4-3D5BBF6DA7F2}"/>
              </a:ext>
            </a:extLst>
          </p:cNvPr>
          <p:cNvSpPr txBox="1"/>
          <p:nvPr/>
        </p:nvSpPr>
        <p:spPr>
          <a:xfrm>
            <a:off x="395536" y="648577"/>
            <a:ext cx="8136904" cy="307777"/>
          </a:xfrm>
          <a:prstGeom prst="rect">
            <a:avLst/>
          </a:prstGeom>
          <a:noFill/>
        </p:spPr>
        <p:txBody>
          <a:bodyPr wrap="square" rtlCol="0">
            <a:spAutoFit/>
          </a:bodyPr>
          <a:lstStyle/>
          <a:p>
            <a:r>
              <a:rPr lang="fi-FI" sz="1400" dirty="0"/>
              <a:t>Kuinka tärkeää on 10 v tähtäimellä, että omalla asuinalueella on terveyspalvelut saatavilla (n = 79)?</a:t>
            </a:r>
          </a:p>
        </p:txBody>
      </p:sp>
      <p:sp>
        <p:nvSpPr>
          <p:cNvPr id="7" name="Tekstiruutu 6">
            <a:extLst>
              <a:ext uri="{FF2B5EF4-FFF2-40B4-BE49-F238E27FC236}">
                <a16:creationId xmlns:a16="http://schemas.microsoft.com/office/drawing/2014/main" id="{B2EB7087-9CAB-4691-8365-146DC3949F95}"/>
              </a:ext>
            </a:extLst>
          </p:cNvPr>
          <p:cNvSpPr txBox="1"/>
          <p:nvPr/>
        </p:nvSpPr>
        <p:spPr>
          <a:xfrm>
            <a:off x="107504" y="3553271"/>
            <a:ext cx="9036496" cy="307777"/>
          </a:xfrm>
          <a:prstGeom prst="rect">
            <a:avLst/>
          </a:prstGeom>
          <a:noFill/>
        </p:spPr>
        <p:txBody>
          <a:bodyPr wrap="square" rtlCol="0">
            <a:spAutoFit/>
          </a:bodyPr>
          <a:lstStyle/>
          <a:p>
            <a:r>
              <a:rPr lang="fi-FI" sz="1400" dirty="0"/>
              <a:t>Kuinka tärkeää on 10 v tähtäimellä, että omalla asuinalueella kulkureitit ovat hyväkuntoiset ja turvalliset (n = 78)</a:t>
            </a:r>
          </a:p>
        </p:txBody>
      </p:sp>
      <p:graphicFrame>
        <p:nvGraphicFramePr>
          <p:cNvPr id="10" name="ChartObject">
            <a:extLst>
              <a:ext uri="{FF2B5EF4-FFF2-40B4-BE49-F238E27FC236}">
                <a16:creationId xmlns:a16="http://schemas.microsoft.com/office/drawing/2014/main" id="{AFCBCFB5-567F-47E2-A6B0-91BF1088DBEE}"/>
              </a:ext>
            </a:extLst>
          </p:cNvPr>
          <p:cNvGraphicFramePr/>
          <p:nvPr>
            <p:extLst>
              <p:ext uri="{D42A27DB-BD31-4B8C-83A1-F6EECF244321}">
                <p14:modId xmlns:p14="http://schemas.microsoft.com/office/powerpoint/2010/main" val="2693239171"/>
              </p:ext>
            </p:extLst>
          </p:nvPr>
        </p:nvGraphicFramePr>
        <p:xfrm>
          <a:off x="254000" y="1031240"/>
          <a:ext cx="6406232" cy="239776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Object">
            <a:extLst>
              <a:ext uri="{FF2B5EF4-FFF2-40B4-BE49-F238E27FC236}">
                <a16:creationId xmlns:a16="http://schemas.microsoft.com/office/drawing/2014/main" id="{C86D5D82-929C-4226-BBC1-EB4E52FA7133}"/>
              </a:ext>
            </a:extLst>
          </p:cNvPr>
          <p:cNvGraphicFramePr/>
          <p:nvPr>
            <p:extLst>
              <p:ext uri="{D42A27DB-BD31-4B8C-83A1-F6EECF244321}">
                <p14:modId xmlns:p14="http://schemas.microsoft.com/office/powerpoint/2010/main" val="1837921954"/>
              </p:ext>
            </p:extLst>
          </p:nvPr>
        </p:nvGraphicFramePr>
        <p:xfrm>
          <a:off x="254000" y="3861048"/>
          <a:ext cx="6406232" cy="225019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193933595"/>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B81C57A1-77E4-4B69-B52E-C3D45BA7583D}"/>
              </a:ext>
            </a:extLst>
          </p:cNvPr>
          <p:cNvSpPr txBox="1"/>
          <p:nvPr/>
        </p:nvSpPr>
        <p:spPr>
          <a:xfrm>
            <a:off x="323528" y="695661"/>
            <a:ext cx="8496944" cy="523220"/>
          </a:xfrm>
          <a:prstGeom prst="rect">
            <a:avLst/>
          </a:prstGeom>
          <a:noFill/>
        </p:spPr>
        <p:txBody>
          <a:bodyPr wrap="square" rtlCol="0">
            <a:spAutoFit/>
          </a:bodyPr>
          <a:lstStyle/>
          <a:p>
            <a:r>
              <a:rPr lang="fi-FI" sz="1400" dirty="0"/>
              <a:t>Kuinka tärkeää on 10 v tähtäimellä, että asuinalueella on tarpeita vastaavia virkistys- ja harrastusmahdollisuuksia (n = 78)</a:t>
            </a:r>
          </a:p>
        </p:txBody>
      </p:sp>
      <p:sp>
        <p:nvSpPr>
          <p:cNvPr id="7" name="Tekstiruutu 6">
            <a:extLst>
              <a:ext uri="{FF2B5EF4-FFF2-40B4-BE49-F238E27FC236}">
                <a16:creationId xmlns:a16="http://schemas.microsoft.com/office/drawing/2014/main" id="{D8F70EA3-A798-4DE8-A12E-AF92110AC0AA}"/>
              </a:ext>
            </a:extLst>
          </p:cNvPr>
          <p:cNvSpPr txBox="1"/>
          <p:nvPr/>
        </p:nvSpPr>
        <p:spPr>
          <a:xfrm>
            <a:off x="335182" y="3694851"/>
            <a:ext cx="8341274" cy="307777"/>
          </a:xfrm>
          <a:prstGeom prst="rect">
            <a:avLst/>
          </a:prstGeom>
          <a:noFill/>
        </p:spPr>
        <p:txBody>
          <a:bodyPr wrap="square" rtlCol="0">
            <a:spAutoFit/>
          </a:bodyPr>
          <a:lstStyle/>
          <a:p>
            <a:r>
              <a:rPr lang="fi-FI" sz="1400" dirty="0"/>
              <a:t>Kuinka tärkeää on 10 v tähtäimellä, että asuinalueella asuu muitakin ihmisiä (n = 80)</a:t>
            </a:r>
          </a:p>
        </p:txBody>
      </p:sp>
      <p:graphicFrame>
        <p:nvGraphicFramePr>
          <p:cNvPr id="10" name="ChartObject">
            <a:extLst>
              <a:ext uri="{FF2B5EF4-FFF2-40B4-BE49-F238E27FC236}">
                <a16:creationId xmlns:a16="http://schemas.microsoft.com/office/drawing/2014/main" id="{51FDC679-9BF2-45A3-8288-D296ABBE44B5}"/>
              </a:ext>
            </a:extLst>
          </p:cNvPr>
          <p:cNvGraphicFramePr/>
          <p:nvPr>
            <p:extLst>
              <p:ext uri="{D42A27DB-BD31-4B8C-83A1-F6EECF244321}">
                <p14:modId xmlns:p14="http://schemas.microsoft.com/office/powerpoint/2010/main" val="1378312319"/>
              </p:ext>
            </p:extLst>
          </p:nvPr>
        </p:nvGraphicFramePr>
        <p:xfrm>
          <a:off x="254000" y="1244600"/>
          <a:ext cx="5902176" cy="237905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Object">
            <a:extLst>
              <a:ext uri="{FF2B5EF4-FFF2-40B4-BE49-F238E27FC236}">
                <a16:creationId xmlns:a16="http://schemas.microsoft.com/office/drawing/2014/main" id="{EF6840A8-A70E-4206-AE4F-C00CE059799C}"/>
              </a:ext>
            </a:extLst>
          </p:cNvPr>
          <p:cNvGraphicFramePr/>
          <p:nvPr>
            <p:extLst>
              <p:ext uri="{D42A27DB-BD31-4B8C-83A1-F6EECF244321}">
                <p14:modId xmlns:p14="http://schemas.microsoft.com/office/powerpoint/2010/main" val="1653523067"/>
              </p:ext>
            </p:extLst>
          </p:nvPr>
        </p:nvGraphicFramePr>
        <p:xfrm>
          <a:off x="254000" y="4073820"/>
          <a:ext cx="5902176" cy="237905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2828972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9" name="Tekstiruutu 8">
            <a:extLst>
              <a:ext uri="{FF2B5EF4-FFF2-40B4-BE49-F238E27FC236}">
                <a16:creationId xmlns:a16="http://schemas.microsoft.com/office/drawing/2014/main" id="{9DFBA826-39BE-49AD-8FFD-BF3E6BC099BE}"/>
              </a:ext>
            </a:extLst>
          </p:cNvPr>
          <p:cNvSpPr txBox="1"/>
          <p:nvPr/>
        </p:nvSpPr>
        <p:spPr>
          <a:xfrm>
            <a:off x="611560" y="836712"/>
            <a:ext cx="8064896" cy="307777"/>
          </a:xfrm>
          <a:prstGeom prst="rect">
            <a:avLst/>
          </a:prstGeom>
          <a:noFill/>
        </p:spPr>
        <p:txBody>
          <a:bodyPr wrap="square" rtlCol="0">
            <a:spAutoFit/>
          </a:bodyPr>
          <a:lstStyle/>
          <a:p>
            <a:r>
              <a:rPr lang="fi-FI" sz="1400" dirty="0"/>
              <a:t>Millä tavoin arvelee pääasiassa liikkuvansa 10 v päästä (n = 79)</a:t>
            </a:r>
          </a:p>
        </p:txBody>
      </p:sp>
      <p:sp>
        <p:nvSpPr>
          <p:cNvPr id="10" name="Tekstiruutu 9">
            <a:extLst>
              <a:ext uri="{FF2B5EF4-FFF2-40B4-BE49-F238E27FC236}">
                <a16:creationId xmlns:a16="http://schemas.microsoft.com/office/drawing/2014/main" id="{633FD3A0-F3A0-476F-916C-684DB771270D}"/>
              </a:ext>
            </a:extLst>
          </p:cNvPr>
          <p:cNvSpPr txBox="1"/>
          <p:nvPr/>
        </p:nvSpPr>
        <p:spPr>
          <a:xfrm>
            <a:off x="489783" y="4347681"/>
            <a:ext cx="8457682" cy="1169551"/>
          </a:xfrm>
          <a:prstGeom prst="rect">
            <a:avLst/>
          </a:prstGeom>
          <a:noFill/>
        </p:spPr>
        <p:txBody>
          <a:bodyPr wrap="square" rtlCol="0">
            <a:spAutoFit/>
          </a:bodyPr>
          <a:lstStyle/>
          <a:p>
            <a:r>
              <a:rPr lang="fi-FI" sz="1400" dirty="0"/>
              <a:t>Tekstiviestikyselyssä pystyi valitsemaan ohjeen mukaisesti vain yhden vaihtoehdon. Paperiversiossa osa vastaajista valitsi useamman vaihtoehdon vaikka pyydettiin vain tärkeintä. Suurin osa vastauksista kuitenkin tuli tekstiviestikyselyn kautta. </a:t>
            </a:r>
          </a:p>
          <a:p>
            <a:endParaRPr lang="fi-FI" sz="1400" dirty="0"/>
          </a:p>
          <a:p>
            <a:r>
              <a:rPr lang="fi-FI" sz="1400" dirty="0"/>
              <a:t>Autolla liikkuminen on valtaosalle oleellinen osa. </a:t>
            </a:r>
          </a:p>
        </p:txBody>
      </p:sp>
      <p:graphicFrame>
        <p:nvGraphicFramePr>
          <p:cNvPr id="8" name="ChartObject">
            <a:extLst>
              <a:ext uri="{FF2B5EF4-FFF2-40B4-BE49-F238E27FC236}">
                <a16:creationId xmlns:a16="http://schemas.microsoft.com/office/drawing/2014/main" id="{2AD0EED8-7EA4-4ACA-A36A-AAE9CC166A91}"/>
              </a:ext>
            </a:extLst>
          </p:cNvPr>
          <p:cNvGraphicFramePr/>
          <p:nvPr>
            <p:extLst>
              <p:ext uri="{D42A27DB-BD31-4B8C-83A1-F6EECF244321}">
                <p14:modId xmlns:p14="http://schemas.microsoft.com/office/powerpoint/2010/main" val="1103783253"/>
              </p:ext>
            </p:extLst>
          </p:nvPr>
        </p:nvGraphicFramePr>
        <p:xfrm>
          <a:off x="254000" y="1268760"/>
          <a:ext cx="6478240" cy="273976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890645493"/>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AD98C322-0408-4462-B0C9-F940E3C32573}"/>
              </a:ext>
            </a:extLst>
          </p:cNvPr>
          <p:cNvSpPr txBox="1"/>
          <p:nvPr/>
        </p:nvSpPr>
        <p:spPr>
          <a:xfrm>
            <a:off x="379163" y="889556"/>
            <a:ext cx="8385674" cy="523220"/>
          </a:xfrm>
          <a:prstGeom prst="rect">
            <a:avLst/>
          </a:prstGeom>
          <a:noFill/>
        </p:spPr>
        <p:txBody>
          <a:bodyPr wrap="square" rtlCol="0">
            <a:spAutoFit/>
          </a:bodyPr>
          <a:lstStyle/>
          <a:p>
            <a:r>
              <a:rPr lang="fi-FI" sz="1400" dirty="0"/>
              <a:t>JOS KUNTA JÄRJESTÄÄ JATKOSSA ASIOIMISKYYTEJÄ, NIIN KÄYTTÖISIKÖ JA MIHIN (Avoin kysymys. n = 56)</a:t>
            </a:r>
          </a:p>
        </p:txBody>
      </p:sp>
      <p:sp>
        <p:nvSpPr>
          <p:cNvPr id="5" name="Tekstiruutu 4">
            <a:extLst>
              <a:ext uri="{FF2B5EF4-FFF2-40B4-BE49-F238E27FC236}">
                <a16:creationId xmlns:a16="http://schemas.microsoft.com/office/drawing/2014/main" id="{C9822F9F-5AE3-4490-B8A5-ECE0D7266C23}"/>
              </a:ext>
            </a:extLst>
          </p:cNvPr>
          <p:cNvSpPr txBox="1"/>
          <p:nvPr/>
        </p:nvSpPr>
        <p:spPr>
          <a:xfrm>
            <a:off x="379163" y="1628800"/>
            <a:ext cx="8153277" cy="1169551"/>
          </a:xfrm>
          <a:prstGeom prst="rect">
            <a:avLst/>
          </a:prstGeom>
          <a:noFill/>
        </p:spPr>
        <p:txBody>
          <a:bodyPr wrap="square" rtlCol="0">
            <a:spAutoFit/>
          </a:bodyPr>
          <a:lstStyle/>
          <a:p>
            <a:r>
              <a:rPr lang="fi-FI" sz="1400" dirty="0"/>
              <a:t>11 ilmoitti, ettei käyttäisi. Epäileviä, tai ei tietäviä oli 10. </a:t>
            </a:r>
          </a:p>
          <a:p>
            <a:endParaRPr lang="fi-FI" sz="1400" dirty="0"/>
          </a:p>
          <a:p>
            <a:r>
              <a:rPr lang="fi-FI" sz="1400" dirty="0"/>
              <a:t>Kauppa, apteekki ja terveyspalveluihin käytettäisiin kunnan sisällä mutta muutama vastaaja ajatteli käyttävänsä Kivijärveltä ulos (kauppakeskukset, Saarijärvi) suuntautuvaa asiointiliikennettä. Näitä vastauksia tuli kuitenkin vain kolme</a:t>
            </a:r>
          </a:p>
        </p:txBody>
      </p:sp>
    </p:spTree>
    <p:extLst>
      <p:ext uri="{BB962C8B-B14F-4D97-AF65-F5344CB8AC3E}">
        <p14:creationId xmlns:p14="http://schemas.microsoft.com/office/powerpoint/2010/main" val="1694168520"/>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D275A648-AF75-43EA-AEE3-AEEE8788B3E5}"/>
              </a:ext>
            </a:extLst>
          </p:cNvPr>
          <p:cNvSpPr txBox="1"/>
          <p:nvPr/>
        </p:nvSpPr>
        <p:spPr>
          <a:xfrm>
            <a:off x="755576" y="648577"/>
            <a:ext cx="7416824" cy="523220"/>
          </a:xfrm>
          <a:prstGeom prst="rect">
            <a:avLst/>
          </a:prstGeom>
          <a:noFill/>
        </p:spPr>
        <p:txBody>
          <a:bodyPr wrap="square" rtlCol="0">
            <a:spAutoFit/>
          </a:bodyPr>
          <a:lstStyle/>
          <a:p>
            <a:r>
              <a:rPr lang="fi-FI" sz="1400" dirty="0"/>
              <a:t>OVATKO TALOYHTIÖSI TAI MUUT NAAPURIT NOUDATTANEET YLEISIÄ JÄRJESTYSSÄÄNTÖJÄ ESIM. TAANNEET NUKKUMARAUHAN ÖISIN (n = 77)</a:t>
            </a:r>
          </a:p>
        </p:txBody>
      </p:sp>
      <p:sp>
        <p:nvSpPr>
          <p:cNvPr id="7" name="Tekstiruutu 6">
            <a:extLst>
              <a:ext uri="{FF2B5EF4-FFF2-40B4-BE49-F238E27FC236}">
                <a16:creationId xmlns:a16="http://schemas.microsoft.com/office/drawing/2014/main" id="{01E3771E-423E-40ED-ACBA-AF36A5679CBE}"/>
              </a:ext>
            </a:extLst>
          </p:cNvPr>
          <p:cNvSpPr txBox="1"/>
          <p:nvPr/>
        </p:nvSpPr>
        <p:spPr>
          <a:xfrm>
            <a:off x="755576" y="3645024"/>
            <a:ext cx="7272808" cy="307777"/>
          </a:xfrm>
          <a:prstGeom prst="rect">
            <a:avLst/>
          </a:prstGeom>
          <a:noFill/>
        </p:spPr>
        <p:txBody>
          <a:bodyPr wrap="square" rtlCol="0">
            <a:spAutoFit/>
          </a:bodyPr>
          <a:lstStyle/>
          <a:p>
            <a:r>
              <a:rPr lang="fi-FI" sz="1400" dirty="0"/>
              <a:t>KOETKO ASUMISESI TURVALLISEKSI ASUNNOSSASI (n = 77)</a:t>
            </a:r>
          </a:p>
        </p:txBody>
      </p:sp>
      <p:sp>
        <p:nvSpPr>
          <p:cNvPr id="5" name="Tekstiruutu 4">
            <a:extLst>
              <a:ext uri="{FF2B5EF4-FFF2-40B4-BE49-F238E27FC236}">
                <a16:creationId xmlns:a16="http://schemas.microsoft.com/office/drawing/2014/main" id="{BF5F46C0-0670-46AA-AA2D-92C1FD712361}"/>
              </a:ext>
            </a:extLst>
          </p:cNvPr>
          <p:cNvSpPr txBox="1"/>
          <p:nvPr/>
        </p:nvSpPr>
        <p:spPr>
          <a:xfrm>
            <a:off x="5724128" y="1844824"/>
            <a:ext cx="2880320" cy="954107"/>
          </a:xfrm>
          <a:prstGeom prst="rect">
            <a:avLst/>
          </a:prstGeom>
          <a:noFill/>
        </p:spPr>
        <p:txBody>
          <a:bodyPr wrap="square" rtlCol="0">
            <a:spAutoFit/>
          </a:bodyPr>
          <a:lstStyle/>
          <a:p>
            <a:r>
              <a:rPr lang="fi-FI" sz="1400" dirty="0"/>
              <a:t>Suhteessa iso ero kahden ryhmän välillä kokemuksessa järjestyssääntöjen noudattamisessa</a:t>
            </a:r>
          </a:p>
        </p:txBody>
      </p:sp>
      <p:graphicFrame>
        <p:nvGraphicFramePr>
          <p:cNvPr id="9" name="ChartObject">
            <a:extLst>
              <a:ext uri="{FF2B5EF4-FFF2-40B4-BE49-F238E27FC236}">
                <a16:creationId xmlns:a16="http://schemas.microsoft.com/office/drawing/2014/main" id="{451DFE5A-DFD2-4A6C-B93F-DBDAA1E948C0}"/>
              </a:ext>
            </a:extLst>
          </p:cNvPr>
          <p:cNvGraphicFramePr/>
          <p:nvPr>
            <p:extLst>
              <p:ext uri="{D42A27DB-BD31-4B8C-83A1-F6EECF244321}">
                <p14:modId xmlns:p14="http://schemas.microsoft.com/office/powerpoint/2010/main" val="1806126860"/>
              </p:ext>
            </p:extLst>
          </p:nvPr>
        </p:nvGraphicFramePr>
        <p:xfrm>
          <a:off x="254000" y="1230032"/>
          <a:ext cx="5326112" cy="219896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Object">
            <a:extLst>
              <a:ext uri="{FF2B5EF4-FFF2-40B4-BE49-F238E27FC236}">
                <a16:creationId xmlns:a16="http://schemas.microsoft.com/office/drawing/2014/main" id="{4FA82F44-56AD-4481-8A45-ED57E0B9F91A}"/>
              </a:ext>
            </a:extLst>
          </p:cNvPr>
          <p:cNvGraphicFramePr/>
          <p:nvPr>
            <p:extLst>
              <p:ext uri="{D42A27DB-BD31-4B8C-83A1-F6EECF244321}">
                <p14:modId xmlns:p14="http://schemas.microsoft.com/office/powerpoint/2010/main" val="914039137"/>
              </p:ext>
            </p:extLst>
          </p:nvPr>
        </p:nvGraphicFramePr>
        <p:xfrm>
          <a:off x="254000" y="3995177"/>
          <a:ext cx="5470128" cy="2198967"/>
        </p:xfrm>
        <a:graphic>
          <a:graphicData uri="http://schemas.openxmlformats.org/drawingml/2006/chart">
            <c:chart xmlns:c="http://schemas.openxmlformats.org/drawingml/2006/chart" xmlns:r="http://schemas.openxmlformats.org/officeDocument/2006/relationships" r:id="rId6"/>
          </a:graphicData>
        </a:graphic>
      </p:graphicFrame>
      <p:sp>
        <p:nvSpPr>
          <p:cNvPr id="11" name="Tekstiruutu 10">
            <a:extLst>
              <a:ext uri="{FF2B5EF4-FFF2-40B4-BE49-F238E27FC236}">
                <a16:creationId xmlns:a16="http://schemas.microsoft.com/office/drawing/2014/main" id="{911F3E71-60EC-48B9-802C-0D0205A122DA}"/>
              </a:ext>
            </a:extLst>
          </p:cNvPr>
          <p:cNvSpPr txBox="1"/>
          <p:nvPr/>
        </p:nvSpPr>
        <p:spPr>
          <a:xfrm>
            <a:off x="5724128" y="4522440"/>
            <a:ext cx="2448272" cy="523220"/>
          </a:xfrm>
          <a:prstGeom prst="rect">
            <a:avLst/>
          </a:prstGeom>
          <a:noFill/>
        </p:spPr>
        <p:txBody>
          <a:bodyPr wrap="square" rtlCol="0">
            <a:spAutoFit/>
          </a:bodyPr>
          <a:lstStyle/>
          <a:p>
            <a:r>
              <a:rPr lang="fi-FI" sz="1400" dirty="0"/>
              <a:t>Vastaajat eivät koe turvattomuutta asunnossaan</a:t>
            </a:r>
          </a:p>
        </p:txBody>
      </p:sp>
    </p:spTree>
    <p:extLst>
      <p:ext uri="{BB962C8B-B14F-4D97-AF65-F5344CB8AC3E}">
        <p14:creationId xmlns:p14="http://schemas.microsoft.com/office/powerpoint/2010/main" val="1014812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D275A648-AF75-43EA-AEE3-AEEE8788B3E5}"/>
              </a:ext>
            </a:extLst>
          </p:cNvPr>
          <p:cNvSpPr txBox="1"/>
          <p:nvPr/>
        </p:nvSpPr>
        <p:spPr>
          <a:xfrm>
            <a:off x="755576" y="648577"/>
            <a:ext cx="7416824" cy="307777"/>
          </a:xfrm>
          <a:prstGeom prst="rect">
            <a:avLst/>
          </a:prstGeom>
          <a:noFill/>
        </p:spPr>
        <p:txBody>
          <a:bodyPr wrap="square" rtlCol="0">
            <a:spAutoFit/>
          </a:bodyPr>
          <a:lstStyle/>
          <a:p>
            <a:r>
              <a:rPr lang="fi-FI" sz="1400" dirty="0"/>
              <a:t>SAATKO HALUTESSASI NAAPUREILTA TUKEA ASUMISSASI (n = 73)</a:t>
            </a:r>
          </a:p>
        </p:txBody>
      </p:sp>
      <p:sp>
        <p:nvSpPr>
          <p:cNvPr id="6" name="Tekstiruutu 5">
            <a:extLst>
              <a:ext uri="{FF2B5EF4-FFF2-40B4-BE49-F238E27FC236}">
                <a16:creationId xmlns:a16="http://schemas.microsoft.com/office/drawing/2014/main" id="{50049B1E-C98A-4597-B429-C0D522574821}"/>
              </a:ext>
            </a:extLst>
          </p:cNvPr>
          <p:cNvSpPr txBox="1"/>
          <p:nvPr/>
        </p:nvSpPr>
        <p:spPr>
          <a:xfrm>
            <a:off x="755576" y="4149080"/>
            <a:ext cx="6192688" cy="523220"/>
          </a:xfrm>
          <a:prstGeom prst="rect">
            <a:avLst/>
          </a:prstGeom>
          <a:noFill/>
        </p:spPr>
        <p:txBody>
          <a:bodyPr wrap="square" rtlCol="0">
            <a:spAutoFit/>
          </a:bodyPr>
          <a:lstStyle/>
          <a:p>
            <a:r>
              <a:rPr lang="fi-FI" sz="1400" dirty="0"/>
              <a:t>Neljäsosa kysymykseen vastanneista kokee, ettei saa halutessaan tukea naapureilta</a:t>
            </a:r>
          </a:p>
        </p:txBody>
      </p:sp>
      <p:graphicFrame>
        <p:nvGraphicFramePr>
          <p:cNvPr id="7" name="ChartObject">
            <a:extLst>
              <a:ext uri="{FF2B5EF4-FFF2-40B4-BE49-F238E27FC236}">
                <a16:creationId xmlns:a16="http://schemas.microsoft.com/office/drawing/2014/main" id="{D5446A6C-C0C6-4A82-9EB0-3EFCAE126891}"/>
              </a:ext>
            </a:extLst>
          </p:cNvPr>
          <p:cNvGraphicFramePr/>
          <p:nvPr>
            <p:extLst>
              <p:ext uri="{D42A27DB-BD31-4B8C-83A1-F6EECF244321}">
                <p14:modId xmlns:p14="http://schemas.microsoft.com/office/powerpoint/2010/main" val="3398820540"/>
              </p:ext>
            </p:extLst>
          </p:nvPr>
        </p:nvGraphicFramePr>
        <p:xfrm>
          <a:off x="254000" y="1031240"/>
          <a:ext cx="6192688" cy="28100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67569914"/>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D275A648-AF75-43EA-AEE3-AEEE8788B3E5}"/>
              </a:ext>
            </a:extLst>
          </p:cNvPr>
          <p:cNvSpPr txBox="1"/>
          <p:nvPr/>
        </p:nvSpPr>
        <p:spPr>
          <a:xfrm>
            <a:off x="755576" y="648577"/>
            <a:ext cx="7416824" cy="307777"/>
          </a:xfrm>
          <a:prstGeom prst="rect">
            <a:avLst/>
          </a:prstGeom>
          <a:noFill/>
        </p:spPr>
        <p:txBody>
          <a:bodyPr wrap="square" rtlCol="0">
            <a:spAutoFit/>
          </a:bodyPr>
          <a:lstStyle/>
          <a:p>
            <a:r>
              <a:rPr lang="fi-FI" sz="1400" dirty="0"/>
              <a:t>MUU PALAUTE ASIAAN TAI KYSELYYN LIITTYEN</a:t>
            </a:r>
          </a:p>
        </p:txBody>
      </p:sp>
      <p:graphicFrame>
        <p:nvGraphicFramePr>
          <p:cNvPr id="5" name="Taulukko 4">
            <a:extLst>
              <a:ext uri="{FF2B5EF4-FFF2-40B4-BE49-F238E27FC236}">
                <a16:creationId xmlns:a16="http://schemas.microsoft.com/office/drawing/2014/main" id="{B4782099-B335-4A96-AD9B-A5DFB188CD4F}"/>
              </a:ext>
            </a:extLst>
          </p:cNvPr>
          <p:cNvGraphicFramePr>
            <a:graphicFrameLocks noGrp="1"/>
          </p:cNvGraphicFramePr>
          <p:nvPr>
            <p:extLst>
              <p:ext uri="{D42A27DB-BD31-4B8C-83A1-F6EECF244321}">
                <p14:modId xmlns:p14="http://schemas.microsoft.com/office/powerpoint/2010/main" val="3240784941"/>
              </p:ext>
            </p:extLst>
          </p:nvPr>
        </p:nvGraphicFramePr>
        <p:xfrm>
          <a:off x="463866" y="1014589"/>
          <a:ext cx="7924556" cy="5262632"/>
        </p:xfrm>
        <a:graphic>
          <a:graphicData uri="http://schemas.openxmlformats.org/drawingml/2006/table">
            <a:tbl>
              <a:tblPr firstRow="1" firstCol="1" bandRow="1"/>
              <a:tblGrid>
                <a:gridCol w="3962278">
                  <a:extLst>
                    <a:ext uri="{9D8B030D-6E8A-4147-A177-3AD203B41FA5}">
                      <a16:colId xmlns:a16="http://schemas.microsoft.com/office/drawing/2014/main" val="58972550"/>
                    </a:ext>
                  </a:extLst>
                </a:gridCol>
                <a:gridCol w="3962278">
                  <a:extLst>
                    <a:ext uri="{9D8B030D-6E8A-4147-A177-3AD203B41FA5}">
                      <a16:colId xmlns:a16="http://schemas.microsoft.com/office/drawing/2014/main" val="3073100334"/>
                    </a:ext>
                  </a:extLst>
                </a:gridCol>
              </a:tblGrid>
              <a:tr h="222623">
                <a:tc>
                  <a:txBody>
                    <a:bodyPr/>
                    <a:lstStyle/>
                    <a:p>
                      <a:pPr algn="ctr">
                        <a:spcAft>
                          <a:spcPts val="0"/>
                        </a:spcAft>
                      </a:pPr>
                      <a:r>
                        <a:rPr lang="en-US" sz="1100" b="1" dirty="0" err="1">
                          <a:solidFill>
                            <a:srgbClr val="333333"/>
                          </a:solidFill>
                          <a:effectLst/>
                          <a:latin typeface="Arial" panose="020B0604020202020204" pitchFamily="34" charset="0"/>
                          <a:ea typeface="Arial" panose="020B0604020202020204" pitchFamily="34" charset="0"/>
                        </a:rPr>
                        <a:t>Paljon</a:t>
                      </a:r>
                      <a:r>
                        <a:rPr lang="en-US" sz="1100" b="1" dirty="0">
                          <a:solidFill>
                            <a:srgbClr val="333333"/>
                          </a:solidFill>
                          <a:effectLst/>
                          <a:latin typeface="Arial" panose="020B0604020202020204" pitchFamily="34" charset="0"/>
                          <a:ea typeface="Arial" panose="020B0604020202020204" pitchFamily="34" charset="0"/>
                        </a:rPr>
                        <a:t> tai </a:t>
                      </a:r>
                      <a:r>
                        <a:rPr lang="en-US" sz="1100" b="1" dirty="0" err="1">
                          <a:solidFill>
                            <a:srgbClr val="333333"/>
                          </a:solidFill>
                          <a:effectLst/>
                          <a:latin typeface="Arial" panose="020B0604020202020204" pitchFamily="34" charset="0"/>
                          <a:ea typeface="Arial" panose="020B0604020202020204" pitchFamily="34" charset="0"/>
                        </a:rPr>
                        <a:t>melko</a:t>
                      </a:r>
                      <a:r>
                        <a:rPr lang="en-US" sz="1100" b="1" dirty="0">
                          <a:solidFill>
                            <a:srgbClr val="333333"/>
                          </a:solidFill>
                          <a:effectLst/>
                          <a:latin typeface="Arial" panose="020B0604020202020204" pitchFamily="34" charset="0"/>
                          <a:ea typeface="Arial" panose="020B0604020202020204" pitchFamily="34" charset="0"/>
                        </a:rPr>
                        <a:t> </a:t>
                      </a:r>
                      <a:r>
                        <a:rPr lang="en-US" sz="1100" b="1" dirty="0" err="1">
                          <a:solidFill>
                            <a:srgbClr val="333333"/>
                          </a:solidFill>
                          <a:effectLst/>
                          <a:latin typeface="Arial" panose="020B0604020202020204" pitchFamily="34" charset="0"/>
                          <a:ea typeface="Arial" panose="020B0604020202020204" pitchFamily="34" charset="0"/>
                        </a:rPr>
                        <a:t>paljon</a:t>
                      </a:r>
                      <a:r>
                        <a:rPr lang="en-US" sz="1100" b="1" dirty="0">
                          <a:solidFill>
                            <a:srgbClr val="333333"/>
                          </a:solidFill>
                          <a:effectLst/>
                          <a:latin typeface="Arial" panose="020B0604020202020204" pitchFamily="34" charset="0"/>
                          <a:ea typeface="Arial" panose="020B0604020202020204" pitchFamily="34" charset="0"/>
                        </a:rPr>
                        <a:t> </a:t>
                      </a:r>
                      <a:r>
                        <a:rPr lang="en-US" sz="1100" b="1" dirty="0" err="1">
                          <a:solidFill>
                            <a:srgbClr val="333333"/>
                          </a:solidFill>
                          <a:effectLst/>
                          <a:latin typeface="Arial" panose="020B0604020202020204" pitchFamily="34" charset="0"/>
                          <a:ea typeface="Arial" panose="020B0604020202020204" pitchFamily="34" charset="0"/>
                        </a:rPr>
                        <a:t>asumistaan</a:t>
                      </a:r>
                      <a:r>
                        <a:rPr lang="en-US" sz="1100" b="1" dirty="0">
                          <a:solidFill>
                            <a:srgbClr val="333333"/>
                          </a:solidFill>
                          <a:effectLst/>
                          <a:latin typeface="Arial" panose="020B0604020202020204" pitchFamily="34" charset="0"/>
                          <a:ea typeface="Arial" panose="020B0604020202020204" pitchFamily="34" charset="0"/>
                        </a:rPr>
                        <a:t> </a:t>
                      </a:r>
                      <a:r>
                        <a:rPr lang="en-US" sz="1100" b="1" dirty="0" err="1">
                          <a:solidFill>
                            <a:srgbClr val="333333"/>
                          </a:solidFill>
                          <a:effectLst/>
                          <a:latin typeface="Arial" panose="020B0604020202020204" pitchFamily="34" charset="0"/>
                          <a:ea typeface="Arial" panose="020B0604020202020204" pitchFamily="34" charset="0"/>
                        </a:rPr>
                        <a:t>miettineet</a:t>
                      </a:r>
                      <a:endParaRPr lang="fi-FI" sz="11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124456"/>
                      </a:solidFill>
                      <a:prstDash val="solid"/>
                      <a:round/>
                      <a:headEnd type="none" w="med" len="med"/>
                      <a:tailEnd type="none" w="med" len="med"/>
                    </a:lnB>
                  </a:tcPr>
                </a:tc>
                <a:tc>
                  <a:txBody>
                    <a:bodyPr/>
                    <a:lstStyle/>
                    <a:p>
                      <a:pPr algn="ctr">
                        <a:spcAft>
                          <a:spcPts val="0"/>
                        </a:spcAft>
                      </a:pPr>
                      <a:r>
                        <a:rPr lang="en-US" sz="1100" b="1" dirty="0" err="1">
                          <a:solidFill>
                            <a:srgbClr val="333333"/>
                          </a:solidFill>
                          <a:effectLst/>
                          <a:latin typeface="Arial" panose="020B0604020202020204" pitchFamily="34" charset="0"/>
                          <a:ea typeface="Arial" panose="020B0604020202020204" pitchFamily="34" charset="0"/>
                        </a:rPr>
                        <a:t>Vähän</a:t>
                      </a:r>
                      <a:r>
                        <a:rPr lang="en-US" sz="1100" b="1" dirty="0">
                          <a:solidFill>
                            <a:srgbClr val="333333"/>
                          </a:solidFill>
                          <a:effectLst/>
                          <a:latin typeface="Arial" panose="020B0604020202020204" pitchFamily="34" charset="0"/>
                          <a:ea typeface="Arial" panose="020B0604020202020204" pitchFamily="34" charset="0"/>
                        </a:rPr>
                        <a:t> tai </a:t>
                      </a:r>
                      <a:r>
                        <a:rPr lang="en-US" sz="1100" b="1" dirty="0" err="1">
                          <a:solidFill>
                            <a:srgbClr val="333333"/>
                          </a:solidFill>
                          <a:effectLst/>
                          <a:latin typeface="Arial" panose="020B0604020202020204" pitchFamily="34" charset="0"/>
                          <a:ea typeface="Arial" panose="020B0604020202020204" pitchFamily="34" charset="0"/>
                        </a:rPr>
                        <a:t>ei</a:t>
                      </a:r>
                      <a:r>
                        <a:rPr lang="en-US" sz="1100" b="1" dirty="0">
                          <a:solidFill>
                            <a:srgbClr val="333333"/>
                          </a:solidFill>
                          <a:effectLst/>
                          <a:latin typeface="Arial" panose="020B0604020202020204" pitchFamily="34" charset="0"/>
                          <a:ea typeface="Arial" panose="020B0604020202020204" pitchFamily="34" charset="0"/>
                        </a:rPr>
                        <a:t> </a:t>
                      </a:r>
                      <a:r>
                        <a:rPr lang="en-US" sz="1100" b="1" dirty="0" err="1">
                          <a:solidFill>
                            <a:srgbClr val="333333"/>
                          </a:solidFill>
                          <a:effectLst/>
                          <a:latin typeface="Arial" panose="020B0604020202020204" pitchFamily="34" charset="0"/>
                          <a:ea typeface="Arial" panose="020B0604020202020204" pitchFamily="34" charset="0"/>
                        </a:rPr>
                        <a:t>ollenkaan</a:t>
                      </a:r>
                      <a:r>
                        <a:rPr lang="en-US" sz="1100" b="1" dirty="0">
                          <a:solidFill>
                            <a:srgbClr val="333333"/>
                          </a:solidFill>
                          <a:effectLst/>
                          <a:latin typeface="Arial" panose="020B0604020202020204" pitchFamily="34" charset="0"/>
                          <a:ea typeface="Arial" panose="020B0604020202020204" pitchFamily="34" charset="0"/>
                        </a:rPr>
                        <a:t> </a:t>
                      </a:r>
                      <a:r>
                        <a:rPr lang="en-US" sz="1100" b="1" dirty="0" err="1">
                          <a:solidFill>
                            <a:srgbClr val="333333"/>
                          </a:solidFill>
                          <a:effectLst/>
                          <a:latin typeface="Arial" panose="020B0604020202020204" pitchFamily="34" charset="0"/>
                          <a:ea typeface="Arial" panose="020B0604020202020204" pitchFamily="34" charset="0"/>
                        </a:rPr>
                        <a:t>asumistaan</a:t>
                      </a:r>
                      <a:r>
                        <a:rPr lang="en-US" sz="1100" b="1" dirty="0">
                          <a:solidFill>
                            <a:srgbClr val="333333"/>
                          </a:solidFill>
                          <a:effectLst/>
                          <a:latin typeface="Arial" panose="020B0604020202020204" pitchFamily="34" charset="0"/>
                          <a:ea typeface="Arial" panose="020B0604020202020204" pitchFamily="34" charset="0"/>
                        </a:rPr>
                        <a:t> </a:t>
                      </a:r>
                      <a:r>
                        <a:rPr lang="en-US" sz="1100" b="1" dirty="0" err="1">
                          <a:solidFill>
                            <a:srgbClr val="333333"/>
                          </a:solidFill>
                          <a:effectLst/>
                          <a:latin typeface="Arial" panose="020B0604020202020204" pitchFamily="34" charset="0"/>
                          <a:ea typeface="Arial" panose="020B0604020202020204" pitchFamily="34" charset="0"/>
                        </a:rPr>
                        <a:t>miettineet</a:t>
                      </a:r>
                      <a:endParaRPr lang="fi-FI" sz="11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124456"/>
                      </a:solidFill>
                      <a:prstDash val="solid"/>
                      <a:round/>
                      <a:headEnd type="none" w="med" len="med"/>
                      <a:tailEnd type="none" w="med" len="med"/>
                    </a:lnB>
                  </a:tcPr>
                </a:tc>
                <a:extLst>
                  <a:ext uri="{0D108BD9-81ED-4DB2-BD59-A6C34878D82A}">
                    <a16:rowId xmlns:a16="http://schemas.microsoft.com/office/drawing/2014/main" val="1581626430"/>
                  </a:ext>
                </a:extLst>
              </a:tr>
              <a:tr h="498350">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En</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124456"/>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333333"/>
                          </a:solidFill>
                          <a:effectLst/>
                          <a:latin typeface="Arial" panose="020B0604020202020204" pitchFamily="34" charset="0"/>
                          <a:ea typeface="Arial" panose="020B0604020202020204" pitchFamily="34" charset="0"/>
                        </a:rPr>
                        <a:t>Olen </a:t>
                      </a:r>
                      <a:r>
                        <a:rPr lang="en-US" sz="1000" dirty="0" err="1">
                          <a:solidFill>
                            <a:srgbClr val="333333"/>
                          </a:solidFill>
                          <a:effectLst/>
                          <a:latin typeface="Arial" panose="020B0604020202020204" pitchFamily="34" charset="0"/>
                          <a:ea typeface="Arial" panose="020B0604020202020204" pitchFamily="34" charset="0"/>
                        </a:rPr>
                        <a:t>asunut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tässä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kotitalossa</a:t>
                      </a:r>
                      <a:r>
                        <a:rPr lang="en-US" sz="1000" dirty="0">
                          <a:solidFill>
                            <a:srgbClr val="333333"/>
                          </a:solidFill>
                          <a:effectLst/>
                          <a:latin typeface="Arial" panose="020B0604020202020204" pitchFamily="34" charset="0"/>
                          <a:ea typeface="Arial" panose="020B0604020202020204" pitchFamily="34" charset="0"/>
                        </a:rPr>
                        <a:t> 66vuotta </a:t>
                      </a:r>
                      <a:r>
                        <a:rPr lang="en-US" sz="1000" dirty="0" err="1">
                          <a:solidFill>
                            <a:srgbClr val="333333"/>
                          </a:solidFill>
                          <a:effectLst/>
                          <a:latin typeface="Arial" panose="020B0604020202020204" pitchFamily="34" charset="0"/>
                          <a:ea typeface="Arial" panose="020B0604020202020204" pitchFamily="34" charset="0"/>
                        </a:rPr>
                        <a:t>niin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tästä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lähdetä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kuin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kunnon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heikenyttyä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ettei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pysty</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hoitamaan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huushollia</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124456"/>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1628323"/>
                  </a:ext>
                </a:extLst>
              </a:tr>
              <a:tr h="498350">
                <a:tc>
                  <a:txBody>
                    <a:bodyPr/>
                    <a:lstStyle/>
                    <a:p>
                      <a:pPr algn="ctr">
                        <a:spcAft>
                          <a:spcPts val="0"/>
                        </a:spcAft>
                      </a:pPr>
                      <a:r>
                        <a:rPr lang="en-US" sz="1000">
                          <a:solidFill>
                            <a:srgbClr val="333333"/>
                          </a:solidFill>
                          <a:effectLst/>
                          <a:latin typeface="Arial" panose="020B0604020202020204" pitchFamily="34" charset="0"/>
                          <a:ea typeface="Arial" panose="020B0604020202020204" pitchFamily="34" charset="0"/>
                        </a:rPr>
                        <a:t>Olisi hyvä jos olisi tarjolla, edullisia ja käytännöllisiä asuntoja myös pienituloisille. Ettei kaikki rahat menisi asumiskulujen laskuihin.</a:t>
                      </a:r>
                      <a:endParaRPr lang="fi-FI" sz="100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Tuntuu</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vähän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varhaiselta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kohdallani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tämä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kysely</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1580260959"/>
                  </a:ext>
                </a:extLst>
              </a:tr>
              <a:tr h="498350">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Olisi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tovottavaa,että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vahuudenpäivät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voisi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viettää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hyvässähoidossa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turvallisesti</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333333"/>
                          </a:solidFill>
                          <a:effectLst/>
                          <a:latin typeface="Arial" panose="020B0604020202020204" pitchFamily="34" charset="0"/>
                          <a:ea typeface="Arial" panose="020B0604020202020204" pitchFamily="34" charset="0"/>
                        </a:rPr>
                        <a:t>Jos </a:t>
                      </a:r>
                      <a:r>
                        <a:rPr lang="en-US" sz="1000" dirty="0" err="1">
                          <a:solidFill>
                            <a:srgbClr val="333333"/>
                          </a:solidFill>
                          <a:effectLst/>
                          <a:latin typeface="Arial" panose="020B0604020202020204" pitchFamily="34" charset="0"/>
                          <a:ea typeface="Arial" panose="020B0604020202020204" pitchFamily="34" charset="0"/>
                        </a:rPr>
                        <a:t>asumiskustannukset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nousee</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kovin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paljon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pitää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harkita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muuttoa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vuokralle</a:t>
                      </a:r>
                      <a:r>
                        <a:rPr lang="en-US" sz="1000" dirty="0">
                          <a:solidFill>
                            <a:srgbClr val="333333"/>
                          </a:solidFill>
                          <a:effectLst/>
                          <a:latin typeface="Arial" panose="020B0604020202020204" pitchFamily="34" charset="0"/>
                          <a:ea typeface="Arial" panose="020B0604020202020204" pitchFamily="34" charset="0"/>
                        </a:rPr>
                        <a:t> ja </a:t>
                      </a:r>
                      <a:r>
                        <a:rPr lang="en-US" sz="1000" dirty="0" err="1">
                          <a:solidFill>
                            <a:srgbClr val="333333"/>
                          </a:solidFill>
                          <a:effectLst/>
                          <a:latin typeface="Arial" panose="020B0604020202020204" pitchFamily="34" charset="0"/>
                          <a:ea typeface="Arial" panose="020B0604020202020204" pitchFamily="34" charset="0"/>
                        </a:rPr>
                        <a:t>samalla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isommalle</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paikkakunnalle</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jossa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enemmän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palveluja</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29879"/>
                  </a:ext>
                </a:extLst>
              </a:tr>
              <a:tr h="996701">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Yleensä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kyselyillä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mielestäni</a:t>
                      </a:r>
                      <a:r>
                        <a:rPr lang="en-US" sz="1000" dirty="0">
                          <a:solidFill>
                            <a:srgbClr val="333333"/>
                          </a:solidFill>
                          <a:effectLst/>
                          <a:latin typeface="Arial" panose="020B0604020202020204" pitchFamily="34" charset="0"/>
                          <a:ea typeface="Arial" panose="020B0604020202020204" pitchFamily="34" charset="0"/>
                        </a:rPr>
                        <a:t> ole </a:t>
                      </a:r>
                      <a:r>
                        <a:rPr lang="en-US" sz="1000" dirty="0" err="1">
                          <a:solidFill>
                            <a:srgbClr val="333333"/>
                          </a:solidFill>
                          <a:effectLst/>
                          <a:latin typeface="Arial" panose="020B0604020202020204" pitchFamily="34" charset="0"/>
                          <a:ea typeface="Arial" panose="020B0604020202020204" pitchFamily="34" charset="0"/>
                        </a:rPr>
                        <a:t>mitään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saatu</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aikaan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Koska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jokainen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ihminen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tietää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mitä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tarvitsevat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elämässään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hyvään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elämiseen</a:t>
                      </a:r>
                      <a:r>
                        <a:rPr lang="en-US" sz="1000" dirty="0">
                          <a:solidFill>
                            <a:srgbClr val="333333"/>
                          </a:solidFill>
                          <a:effectLst/>
                          <a:latin typeface="Arial" panose="020B0604020202020204" pitchFamily="34" charset="0"/>
                          <a:ea typeface="Arial" panose="020B0604020202020204" pitchFamily="34" charset="0"/>
                        </a:rPr>
                        <a:t>. Eli </a:t>
                      </a:r>
                      <a:r>
                        <a:rPr lang="en-US" sz="1000" dirty="0" err="1">
                          <a:solidFill>
                            <a:srgbClr val="333333"/>
                          </a:solidFill>
                          <a:effectLst/>
                          <a:latin typeface="Arial" panose="020B0604020202020204" pitchFamily="34" charset="0"/>
                          <a:ea typeface="Arial" panose="020B0604020202020204" pitchFamily="34" charset="0"/>
                        </a:rPr>
                        <a:t>politiikot</a:t>
                      </a:r>
                      <a:r>
                        <a:rPr lang="en-US" sz="1000" dirty="0">
                          <a:solidFill>
                            <a:srgbClr val="333333"/>
                          </a:solidFill>
                          <a:effectLst/>
                          <a:latin typeface="Arial" panose="020B0604020202020204" pitchFamily="34" charset="0"/>
                          <a:ea typeface="Arial" panose="020B0604020202020204" pitchFamily="34" charset="0"/>
                        </a:rPr>
                        <a:t> ja </a:t>
                      </a:r>
                      <a:r>
                        <a:rPr lang="en-US" sz="1000" dirty="0" err="1">
                          <a:solidFill>
                            <a:srgbClr val="333333"/>
                          </a:solidFill>
                          <a:effectLst/>
                          <a:latin typeface="Arial" panose="020B0604020202020204" pitchFamily="34" charset="0"/>
                          <a:ea typeface="Arial" panose="020B0604020202020204" pitchFamily="34" charset="0"/>
                        </a:rPr>
                        <a:t>päättäjät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myös</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sen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tietävät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Surullista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asiassa</a:t>
                      </a:r>
                      <a:r>
                        <a:rPr lang="en-US" sz="1000" dirty="0">
                          <a:solidFill>
                            <a:srgbClr val="333333"/>
                          </a:solidFill>
                          <a:effectLst/>
                          <a:latin typeface="Arial" panose="020B0604020202020204" pitchFamily="34" charset="0"/>
                          <a:ea typeface="Arial" panose="020B0604020202020204" pitchFamily="34" charset="0"/>
                        </a:rPr>
                        <a:t> on se </a:t>
                      </a:r>
                      <a:r>
                        <a:rPr lang="en-US" sz="1000" dirty="0" err="1">
                          <a:solidFill>
                            <a:srgbClr val="333333"/>
                          </a:solidFill>
                          <a:effectLst/>
                          <a:latin typeface="Arial" panose="020B0604020202020204" pitchFamily="34" charset="0"/>
                          <a:ea typeface="Arial" panose="020B0604020202020204" pitchFamily="34" charset="0"/>
                        </a:rPr>
                        <a:t>että</a:t>
                      </a:r>
                      <a:r>
                        <a:rPr lang="en-US" sz="1000" dirty="0">
                          <a:solidFill>
                            <a:srgbClr val="333333"/>
                          </a:solidFill>
                          <a:effectLst/>
                          <a:latin typeface="Arial" panose="020B0604020202020204" pitchFamily="34" charset="0"/>
                          <a:ea typeface="Arial" panose="020B0604020202020204" pitchFamily="34" charset="0"/>
                        </a:rPr>
                        <a:t>, he </a:t>
                      </a:r>
                      <a:r>
                        <a:rPr lang="en-US" sz="1000" dirty="0" err="1">
                          <a:solidFill>
                            <a:srgbClr val="333333"/>
                          </a:solidFill>
                          <a:effectLst/>
                          <a:latin typeface="Arial" panose="020B0604020202020204" pitchFamily="34" charset="0"/>
                          <a:ea typeface="Arial" panose="020B0604020202020204" pitchFamily="34" charset="0"/>
                        </a:rPr>
                        <a:t>eivät</a:t>
                      </a:r>
                      <a:r>
                        <a:rPr lang="en-US" sz="1000" dirty="0">
                          <a:solidFill>
                            <a:srgbClr val="333333"/>
                          </a:solidFill>
                          <a:effectLst/>
                          <a:latin typeface="Arial" panose="020B0604020202020204" pitchFamily="34" charset="0"/>
                          <a:ea typeface="Arial" panose="020B0604020202020204" pitchFamily="34" charset="0"/>
                        </a:rPr>
                        <a:t> tee </a:t>
                      </a:r>
                      <a:r>
                        <a:rPr lang="en-US" sz="1000" dirty="0" err="1">
                          <a:solidFill>
                            <a:srgbClr val="333333"/>
                          </a:solidFill>
                          <a:effectLst/>
                          <a:latin typeface="Arial" panose="020B0604020202020204" pitchFamily="34" charset="0"/>
                          <a:ea typeface="Arial" panose="020B0604020202020204" pitchFamily="34" charset="0"/>
                        </a:rPr>
                        <a:t>niille</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mitään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parantaakseen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niitä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Vuosikymmeniä</a:t>
                      </a:r>
                      <a:r>
                        <a:rPr lang="en-US" sz="1000" dirty="0">
                          <a:solidFill>
                            <a:srgbClr val="333333"/>
                          </a:solidFill>
                          <a:effectLst/>
                          <a:latin typeface="Arial" panose="020B0604020202020204" pitchFamily="34" charset="0"/>
                          <a:ea typeface="Arial" panose="020B0604020202020204" pitchFamily="34" charset="0"/>
                        </a:rPr>
                        <a:t> vain </a:t>
                      </a:r>
                      <a:r>
                        <a:rPr lang="en-US" sz="1000" dirty="0" err="1">
                          <a:solidFill>
                            <a:srgbClr val="333333"/>
                          </a:solidFill>
                          <a:effectLst/>
                          <a:latin typeface="Arial" panose="020B0604020202020204" pitchFamily="34" charset="0"/>
                          <a:ea typeface="Arial" panose="020B0604020202020204" pitchFamily="34" charset="0"/>
                        </a:rPr>
                        <a:t>tyhjää</a:t>
                      </a:r>
                      <a:r>
                        <a:rPr lang="en-US" sz="1000" dirty="0">
                          <a:solidFill>
                            <a:srgbClr val="333333"/>
                          </a:solidFill>
                          <a:effectLst/>
                          <a:latin typeface="Arial" panose="020B0604020202020204" pitchFamily="34" charset="0"/>
                          <a:ea typeface="Arial" panose="020B0604020202020204" pitchFamily="34" charset="0"/>
                        </a:rPr>
                        <a:t> ja </a:t>
                      </a:r>
                      <a:r>
                        <a:rPr lang="en-US" sz="1000" dirty="0" err="1">
                          <a:solidFill>
                            <a:srgbClr val="333333"/>
                          </a:solidFill>
                          <a:effectLst/>
                          <a:latin typeface="Arial" panose="020B0604020202020204" pitchFamily="34" charset="0"/>
                          <a:ea typeface="Arial" panose="020B0604020202020204" pitchFamily="34" charset="0"/>
                        </a:rPr>
                        <a:t>samaa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jonninjoutavaa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jauhantaa</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Hyvä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että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näitä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kyselyitä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tehdään</a:t>
                      </a:r>
                      <a:r>
                        <a:rPr lang="en-US" sz="1000" dirty="0">
                          <a:solidFill>
                            <a:srgbClr val="333333"/>
                          </a:solidFill>
                          <a:effectLst/>
                          <a:latin typeface="Arial" panose="020B0604020202020204" pitchFamily="34" charset="0"/>
                          <a:ea typeface="Arial" panose="020B0604020202020204" pitchFamily="34" charset="0"/>
                        </a:rPr>
                        <a:t>, ja </a:t>
                      </a:r>
                      <a:r>
                        <a:rPr lang="en-US" sz="1000" dirty="0" err="1">
                          <a:solidFill>
                            <a:srgbClr val="333333"/>
                          </a:solidFill>
                          <a:effectLst/>
                          <a:latin typeface="Arial" panose="020B0604020202020204" pitchFamily="34" charset="0"/>
                          <a:ea typeface="Arial" panose="020B0604020202020204" pitchFamily="34" charset="0"/>
                        </a:rPr>
                        <a:t>toivottavasti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niissä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tulevista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vastauksista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otetaan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koppi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mahdollisiin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parannuksiin</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Tämä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tuli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nyt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vähän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myöhässä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kun</a:t>
                      </a:r>
                      <a:r>
                        <a:rPr lang="en-US" sz="1000" dirty="0">
                          <a:solidFill>
                            <a:srgbClr val="333333"/>
                          </a:solidFill>
                          <a:effectLst/>
                          <a:latin typeface="Arial" panose="020B0604020202020204" pitchFamily="34" charset="0"/>
                          <a:ea typeface="Arial" panose="020B0604020202020204" pitchFamily="34" charset="0"/>
                        </a:rPr>
                        <a:t> jo </a:t>
                      </a:r>
                      <a:r>
                        <a:rPr lang="en-US" sz="1000" dirty="0" err="1">
                          <a:solidFill>
                            <a:srgbClr val="333333"/>
                          </a:solidFill>
                          <a:effectLst/>
                          <a:latin typeface="Arial" panose="020B0604020202020204" pitchFamily="34" charset="0"/>
                          <a:ea typeface="Arial" panose="020B0604020202020204" pitchFamily="34" charset="0"/>
                        </a:rPr>
                        <a:t>ehdin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unohtaa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vastata</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2665423619"/>
                  </a:ext>
                </a:extLst>
              </a:tr>
              <a:tr h="498350">
                <a:tc>
                  <a:txBody>
                    <a:bodyPr/>
                    <a:lstStyle/>
                    <a:p>
                      <a:pPr algn="ctr">
                        <a:spcAft>
                          <a:spcPts val="0"/>
                        </a:spcAft>
                      </a:pPr>
                      <a:r>
                        <a:rPr lang="en-US" sz="1000">
                          <a:solidFill>
                            <a:srgbClr val="333333"/>
                          </a:solidFill>
                          <a:effectLst/>
                          <a:latin typeface="Arial" panose="020B0604020202020204" pitchFamily="34" charset="0"/>
                          <a:ea typeface="Arial" panose="020B0604020202020204" pitchFamily="34" charset="0"/>
                        </a:rPr>
                        <a:t>Kuluneena kesänä kuumuuden vuoksi piti nukkua ikkuna auki, mopoilija/mopoilijat pörryytti kaiket yöt. Tämä häiritsi meitä.</a:t>
                      </a:r>
                      <a:endParaRPr lang="fi-FI" sz="100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Onneksi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tiedä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omaa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kuntoaan</a:t>
                      </a:r>
                      <a:r>
                        <a:rPr lang="en-US" sz="1000" dirty="0">
                          <a:solidFill>
                            <a:srgbClr val="333333"/>
                          </a:solidFill>
                          <a:effectLst/>
                          <a:latin typeface="Arial" panose="020B0604020202020204" pitchFamily="34" charset="0"/>
                          <a:ea typeface="Arial" panose="020B0604020202020204" pitchFamily="34" charset="0"/>
                        </a:rPr>
                        <a:t> 0v. </a:t>
                      </a:r>
                      <a:r>
                        <a:rPr lang="en-US" sz="1000" dirty="0" err="1">
                          <a:solidFill>
                            <a:srgbClr val="333333"/>
                          </a:solidFill>
                          <a:effectLst/>
                          <a:latin typeface="Arial" panose="020B0604020202020204" pitchFamily="34" charset="0"/>
                          <a:ea typeface="Arial" panose="020B0604020202020204" pitchFamily="34" charset="0"/>
                        </a:rPr>
                        <a:t>päästä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voi</a:t>
                      </a:r>
                      <a:r>
                        <a:rPr lang="en-US" sz="1000" dirty="0">
                          <a:solidFill>
                            <a:srgbClr val="333333"/>
                          </a:solidFill>
                          <a:effectLst/>
                          <a:latin typeface="Arial" panose="020B0604020202020204" pitchFamily="34" charset="0"/>
                          <a:ea typeface="Arial" panose="020B0604020202020204" pitchFamily="34" charset="0"/>
                        </a:rPr>
                        <a:t> vain </a:t>
                      </a:r>
                      <a:r>
                        <a:rPr lang="en-US" sz="1000" dirty="0" err="1">
                          <a:solidFill>
                            <a:srgbClr val="333333"/>
                          </a:solidFill>
                          <a:effectLst/>
                          <a:latin typeface="Arial" panose="020B0604020202020204" pitchFamily="34" charset="0"/>
                          <a:ea typeface="Arial" panose="020B0604020202020204" pitchFamily="34" charset="0"/>
                        </a:rPr>
                        <a:t>toivoa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parasta</a:t>
                      </a:r>
                      <a:r>
                        <a:rPr lang="en-US" sz="1000" dirty="0">
                          <a:solidFill>
                            <a:srgbClr val="333333"/>
                          </a:solidFill>
                          <a:effectLst/>
                          <a:latin typeface="Arial" panose="020B0604020202020204" pitchFamily="34" charset="0"/>
                          <a:ea typeface="Arial" panose="020B0604020202020204" pitchFamily="34" charset="0"/>
                        </a:rPr>
                        <a:t>.</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7530046"/>
                  </a:ext>
                </a:extLst>
              </a:tr>
              <a:tr h="222623">
                <a:tc>
                  <a:txBody>
                    <a:bodyPr/>
                    <a:lstStyle/>
                    <a:p>
                      <a:pPr algn="ctr">
                        <a:spcAft>
                          <a:spcPts val="0"/>
                        </a:spcAft>
                      </a:pPr>
                      <a:r>
                        <a:rPr lang="en-US" sz="1000">
                          <a:solidFill>
                            <a:srgbClr val="333333"/>
                          </a:solidFill>
                          <a:effectLst/>
                          <a:latin typeface="Arial" panose="020B0604020202020204" pitchFamily="34" charset="0"/>
                          <a:ea typeface="Arial" panose="020B0604020202020204" pitchFamily="34" charset="0"/>
                        </a:rPr>
                        <a:t>ei</a:t>
                      </a:r>
                      <a:endParaRPr lang="fi-FI" sz="100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aika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vaikea</a:t>
                      </a:r>
                      <a:r>
                        <a:rPr lang="en-US" sz="1000" dirty="0">
                          <a:solidFill>
                            <a:srgbClr val="333333"/>
                          </a:solidFill>
                          <a:effectLst/>
                          <a:latin typeface="Arial" panose="020B0604020202020204" pitchFamily="34" charset="0"/>
                          <a:ea typeface="Arial" panose="020B0604020202020204" pitchFamily="34" charset="0"/>
                        </a:rPr>
                        <a:t> on </a:t>
                      </a:r>
                      <a:r>
                        <a:rPr lang="en-US" sz="1000" dirty="0" err="1">
                          <a:solidFill>
                            <a:srgbClr val="333333"/>
                          </a:solidFill>
                          <a:effectLst/>
                          <a:latin typeface="Arial" panose="020B0604020202020204" pitchFamily="34" charset="0"/>
                          <a:ea typeface="Arial" panose="020B0604020202020204" pitchFamily="34" charset="0"/>
                        </a:rPr>
                        <a:t>arvioida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tilanne</a:t>
                      </a:r>
                      <a:r>
                        <a:rPr lang="en-US" sz="1000" dirty="0">
                          <a:solidFill>
                            <a:srgbClr val="333333"/>
                          </a:solidFill>
                          <a:effectLst/>
                          <a:latin typeface="Arial" panose="020B0604020202020204" pitchFamily="34" charset="0"/>
                          <a:ea typeface="Arial" panose="020B0604020202020204" pitchFamily="34" charset="0"/>
                        </a:rPr>
                        <a:t> 10 </a:t>
                      </a:r>
                      <a:r>
                        <a:rPr lang="en-US" sz="1000" dirty="0" err="1">
                          <a:solidFill>
                            <a:srgbClr val="333333"/>
                          </a:solidFill>
                          <a:effectLst/>
                          <a:latin typeface="Arial" panose="020B0604020202020204" pitchFamily="34" charset="0"/>
                          <a:ea typeface="Arial" panose="020B0604020202020204" pitchFamily="34" charset="0"/>
                        </a:rPr>
                        <a:t>vuoden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päähän</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1966563001"/>
                  </a:ext>
                </a:extLst>
              </a:tr>
              <a:tr h="664467">
                <a:tc>
                  <a:txBody>
                    <a:bodyPr/>
                    <a:lstStyle/>
                    <a:p>
                      <a:pPr algn="ctr">
                        <a:spcAft>
                          <a:spcPts val="0"/>
                        </a:spcAft>
                      </a:pPr>
                      <a:r>
                        <a:rPr lang="en-US" sz="1000">
                          <a:solidFill>
                            <a:srgbClr val="333333"/>
                          </a:solidFill>
                          <a:effectLst/>
                          <a:latin typeface="Arial" panose="020B0604020202020204" pitchFamily="34" charset="0"/>
                          <a:ea typeface="Arial" panose="020B0604020202020204" pitchFamily="34" charset="0"/>
                        </a:rPr>
                        <a:t>Pystyisi asumaan mahdollisimman pitkään omassa kodissa</a:t>
                      </a:r>
                      <a:endParaRPr lang="fi-FI" sz="100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333333"/>
                          </a:solidFill>
                          <a:effectLst/>
                          <a:latin typeface="Arial" panose="020B0604020202020204" pitchFamily="34" charset="0"/>
                          <a:ea typeface="Arial" panose="020B0604020202020204" pitchFamily="34" charset="0"/>
                        </a:rPr>
                        <a:t>-</a:t>
                      </a:r>
                      <a:r>
                        <a:rPr lang="en-US" sz="1000" dirty="0" err="1">
                          <a:solidFill>
                            <a:srgbClr val="333333"/>
                          </a:solidFill>
                          <a:effectLst/>
                          <a:latin typeface="Arial" panose="020B0604020202020204" pitchFamily="34" charset="0"/>
                          <a:ea typeface="Arial" panose="020B0604020202020204" pitchFamily="34" charset="0"/>
                        </a:rPr>
                        <a:t>Kysymykset</a:t>
                      </a:r>
                      <a:r>
                        <a:rPr lang="en-US" sz="1000" dirty="0">
                          <a:solidFill>
                            <a:srgbClr val="333333"/>
                          </a:solidFill>
                          <a:effectLst/>
                          <a:latin typeface="Arial" panose="020B0604020202020204" pitchFamily="34" charset="0"/>
                          <a:ea typeface="Arial" panose="020B0604020202020204" pitchFamily="34" charset="0"/>
                        </a:rPr>
                        <a:t> ok ja </a:t>
                      </a:r>
                      <a:r>
                        <a:rPr lang="en-US" sz="1000" dirty="0" err="1">
                          <a:solidFill>
                            <a:srgbClr val="333333"/>
                          </a:solidFill>
                          <a:effectLst/>
                          <a:latin typeface="Arial" panose="020B0604020202020204" pitchFamily="34" charset="0"/>
                          <a:ea typeface="Arial" panose="020B0604020202020204" pitchFamily="34" charset="0"/>
                        </a:rPr>
                        <a:t>jos</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luoja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suo</a:t>
                      </a:r>
                      <a:r>
                        <a:rPr lang="en-US" sz="1000" dirty="0">
                          <a:solidFill>
                            <a:srgbClr val="333333"/>
                          </a:solidFill>
                          <a:effectLst/>
                          <a:latin typeface="Arial" panose="020B0604020202020204" pitchFamily="34" charset="0"/>
                          <a:ea typeface="Arial" panose="020B0604020202020204" pitchFamily="34" charset="0"/>
                        </a:rPr>
                        <a:t> ja </a:t>
                      </a:r>
                      <a:r>
                        <a:rPr lang="en-US" sz="1000" dirty="0" err="1">
                          <a:solidFill>
                            <a:srgbClr val="333333"/>
                          </a:solidFill>
                          <a:effectLst/>
                          <a:latin typeface="Arial" panose="020B0604020202020204" pitchFamily="34" charset="0"/>
                          <a:ea typeface="Arial" panose="020B0604020202020204" pitchFamily="34" charset="0"/>
                        </a:rPr>
                        <a:t>kunto</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pysyy</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siedettävänä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Näin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mennään</a:t>
                      </a:r>
                      <a:endParaRPr lang="fi-FI" sz="1000" dirty="0">
                        <a:effectLst/>
                        <a:latin typeface="Times New Roman" panose="02020603050405020304" pitchFamily="18" charset="0"/>
                        <a:ea typeface="Times New Roman" panose="02020603050405020304" pitchFamily="18" charset="0"/>
                      </a:endParaRPr>
                    </a:p>
                    <a:p>
                      <a:pPr algn="ctr">
                        <a:spcAft>
                          <a:spcPts val="0"/>
                        </a:spcAft>
                      </a:pPr>
                      <a:r>
                        <a:rPr lang="en-US" sz="1000" dirty="0">
                          <a:solidFill>
                            <a:srgbClr val="333333"/>
                          </a:solidFill>
                          <a:effectLst/>
                          <a:latin typeface="Arial" panose="020B0604020202020204" pitchFamily="34" charset="0"/>
                          <a:ea typeface="Arial" panose="020B0604020202020204" pitchFamily="34" charset="0"/>
                        </a:rPr>
                        <a:t>-</a:t>
                      </a:r>
                      <a:r>
                        <a:rPr lang="en-US" sz="1000" dirty="0" err="1">
                          <a:solidFill>
                            <a:srgbClr val="333333"/>
                          </a:solidFill>
                          <a:effectLst/>
                          <a:latin typeface="Arial" panose="020B0604020202020204" pitchFamily="34" charset="0"/>
                          <a:ea typeface="Arial" panose="020B0604020202020204" pitchFamily="34" charset="0"/>
                        </a:rPr>
                        <a:t>Lapset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lähellä</a:t>
                      </a:r>
                      <a:r>
                        <a:rPr lang="en-US" sz="1000" dirty="0">
                          <a:solidFill>
                            <a:srgbClr val="333333"/>
                          </a:solidFill>
                          <a:effectLst/>
                          <a:latin typeface="Arial" panose="020B0604020202020204" pitchFamily="34" charset="0"/>
                          <a:ea typeface="Arial" panose="020B0604020202020204" pitchFamily="34" charset="0"/>
                        </a:rPr>
                        <a:t> jo </a:t>
                      </a:r>
                      <a:r>
                        <a:rPr lang="en-US" sz="1000" dirty="0" err="1">
                          <a:solidFill>
                            <a:srgbClr val="333333"/>
                          </a:solidFill>
                          <a:effectLst/>
                          <a:latin typeface="Arial" panose="020B0604020202020204" pitchFamily="34" charset="0"/>
                          <a:ea typeface="Arial" panose="020B0604020202020204" pitchFamily="34" charset="0"/>
                        </a:rPr>
                        <a:t>hirveä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hätä</a:t>
                      </a:r>
                      <a:r>
                        <a:rPr lang="en-US" sz="1000" dirty="0">
                          <a:solidFill>
                            <a:srgbClr val="333333"/>
                          </a:solidFill>
                          <a:effectLst/>
                          <a:latin typeface="Arial" panose="020B0604020202020204" pitchFamily="34" charset="0"/>
                          <a:ea typeface="Arial" panose="020B0604020202020204" pitchFamily="34" charset="0"/>
                        </a:rPr>
                        <a:t> ja </a:t>
                      </a:r>
                      <a:r>
                        <a:rPr lang="en-US" sz="1000" dirty="0" err="1">
                          <a:solidFill>
                            <a:srgbClr val="333333"/>
                          </a:solidFill>
                          <a:effectLst/>
                          <a:latin typeface="Arial" panose="020B0604020202020204" pitchFamily="34" charset="0"/>
                          <a:ea typeface="Arial" panose="020B0604020202020204" pitchFamily="34" charset="0"/>
                        </a:rPr>
                        <a:t>kunto</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huononee</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jokin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palvelu</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asuminen</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96600"/>
                  </a:ext>
                </a:extLst>
              </a:tr>
              <a:tr h="332234">
                <a:tc>
                  <a:txBody>
                    <a:bodyPr/>
                    <a:lstStyle/>
                    <a:p>
                      <a:pPr algn="ctr">
                        <a:spcAft>
                          <a:spcPts val="0"/>
                        </a:spcAft>
                      </a:pPr>
                      <a:r>
                        <a:rPr lang="en-US" sz="1000">
                          <a:solidFill>
                            <a:srgbClr val="333333"/>
                          </a:solidFill>
                          <a:effectLst/>
                          <a:latin typeface="Arial" panose="020B0604020202020204" pitchFamily="34" charset="0"/>
                          <a:ea typeface="Arial" panose="020B0604020202020204" pitchFamily="34" charset="0"/>
                        </a:rPr>
                        <a:t>Kaikki palvelut olisivat lähellä</a:t>
                      </a:r>
                      <a:endParaRPr lang="fi-FI" sz="100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Säännöllinen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asiointiliikenne</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olisi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hyvä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Linja</a:t>
                      </a:r>
                      <a:r>
                        <a:rPr lang="en-US" sz="1000" dirty="0">
                          <a:solidFill>
                            <a:srgbClr val="333333"/>
                          </a:solidFill>
                          <a:effectLst/>
                          <a:latin typeface="Arial" panose="020B0604020202020204" pitchFamily="34" charset="0"/>
                          <a:ea typeface="Arial" panose="020B0604020202020204" pitchFamily="34" charset="0"/>
                        </a:rPr>
                        <a:t>-auto </a:t>
                      </a:r>
                      <a:r>
                        <a:rPr lang="en-US" sz="1000" dirty="0" err="1">
                          <a:solidFill>
                            <a:srgbClr val="333333"/>
                          </a:solidFill>
                          <a:effectLst/>
                          <a:latin typeface="Arial" panose="020B0604020202020204" pitchFamily="34" charset="0"/>
                          <a:ea typeface="Arial" panose="020B0604020202020204" pitchFamily="34" charset="0"/>
                        </a:rPr>
                        <a:t>vuorot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puuttuu</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esim</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Jyväskylään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Kivijärveltä</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451607708"/>
                  </a:ext>
                </a:extLst>
              </a:tr>
              <a:tr h="830584">
                <a:tc>
                  <a:txBody>
                    <a:bodyPr/>
                    <a:lstStyle/>
                    <a:p>
                      <a:pPr algn="ctr">
                        <a:spcAft>
                          <a:spcPts val="0"/>
                        </a:spcAft>
                      </a:pPr>
                      <a:r>
                        <a:rPr lang="en-US" sz="1000">
                          <a:solidFill>
                            <a:srgbClr val="333333"/>
                          </a:solidFill>
                          <a:effectLst/>
                          <a:latin typeface="Arial" panose="020B0604020202020204" pitchFamily="34" charset="0"/>
                          <a:ea typeface="Arial" panose="020B0604020202020204" pitchFamily="34" charset="0"/>
                        </a:rPr>
                        <a:t> </a:t>
                      </a:r>
                      <a:endParaRPr lang="fi-FI" sz="100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333333"/>
                          </a:solidFill>
                          <a:effectLst/>
                          <a:latin typeface="Arial" panose="020B0604020202020204" pitchFamily="34" charset="0"/>
                          <a:ea typeface="Arial" panose="020B0604020202020204" pitchFamily="34" charset="0"/>
                        </a:rPr>
                        <a:t>Olen </a:t>
                      </a:r>
                      <a:r>
                        <a:rPr lang="en-US" sz="1000" dirty="0" err="1">
                          <a:solidFill>
                            <a:srgbClr val="333333"/>
                          </a:solidFill>
                          <a:effectLst/>
                          <a:latin typeface="Arial" panose="020B0604020202020204" pitchFamily="34" charset="0"/>
                          <a:ea typeface="Arial" panose="020B0604020202020204" pitchFamily="34" charset="0"/>
                        </a:rPr>
                        <a:t>muuttanut</a:t>
                      </a:r>
                      <a:r>
                        <a:rPr lang="en-US" sz="1000" dirty="0">
                          <a:solidFill>
                            <a:srgbClr val="333333"/>
                          </a:solidFill>
                          <a:effectLst/>
                          <a:latin typeface="Arial" panose="020B0604020202020204" pitchFamily="34" charset="0"/>
                          <a:ea typeface="Arial" panose="020B0604020202020204" pitchFamily="34" charset="0"/>
                        </a:rPr>
                        <a:t> 2 </a:t>
                      </a:r>
                      <a:r>
                        <a:rPr lang="en-US" sz="1000" dirty="0" err="1">
                          <a:solidFill>
                            <a:srgbClr val="333333"/>
                          </a:solidFill>
                          <a:effectLst/>
                          <a:latin typeface="Arial" panose="020B0604020202020204" pitchFamily="34" charset="0"/>
                          <a:ea typeface="Arial" panose="020B0604020202020204" pitchFamily="34" charset="0"/>
                        </a:rPr>
                        <a:t>vuotta</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sitten</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Kivijärvelle</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Terveydentilani</a:t>
                      </a:r>
                      <a:r>
                        <a:rPr lang="en-US" sz="1000" dirty="0">
                          <a:solidFill>
                            <a:srgbClr val="333333"/>
                          </a:solidFill>
                          <a:effectLst/>
                          <a:latin typeface="Arial" panose="020B0604020202020204" pitchFamily="34" charset="0"/>
                          <a:ea typeface="Arial" panose="020B0604020202020204" pitchFamily="34" charset="0"/>
                        </a:rPr>
                        <a:t> on </a:t>
                      </a:r>
                      <a:r>
                        <a:rPr lang="en-US" sz="1000" dirty="0" err="1">
                          <a:solidFill>
                            <a:srgbClr val="333333"/>
                          </a:solidFill>
                          <a:effectLst/>
                          <a:latin typeface="Arial" panose="020B0604020202020204" pitchFamily="34" charset="0"/>
                          <a:ea typeface="Arial" panose="020B0604020202020204" pitchFamily="34" charset="0"/>
                        </a:rPr>
                        <a:t>parantunut</a:t>
                      </a:r>
                      <a:r>
                        <a:rPr lang="en-US" sz="1000" dirty="0">
                          <a:solidFill>
                            <a:srgbClr val="333333"/>
                          </a:solidFill>
                          <a:effectLst/>
                          <a:latin typeface="Arial" panose="020B0604020202020204" pitchFamily="34" charset="0"/>
                          <a:ea typeface="Arial" panose="020B0604020202020204" pitchFamily="34" charset="0"/>
                        </a:rPr>
                        <a:t>. Diabetes </a:t>
                      </a:r>
                      <a:r>
                        <a:rPr lang="en-US" sz="1000" dirty="0" err="1">
                          <a:solidFill>
                            <a:srgbClr val="333333"/>
                          </a:solidFill>
                          <a:effectLst/>
                          <a:latin typeface="Arial" panose="020B0604020202020204" pitchFamily="34" charset="0"/>
                          <a:ea typeface="Arial" panose="020B0604020202020204" pitchFamily="34" charset="0"/>
                        </a:rPr>
                        <a:t>pistoksena</a:t>
                      </a:r>
                      <a:r>
                        <a:rPr lang="en-US" sz="1000" dirty="0">
                          <a:solidFill>
                            <a:srgbClr val="333333"/>
                          </a:solidFill>
                          <a:effectLst/>
                          <a:latin typeface="Arial" panose="020B0604020202020204" pitchFamily="34" charset="0"/>
                          <a:ea typeface="Arial" panose="020B0604020202020204" pitchFamily="34" charset="0"/>
                        </a:rPr>
                        <a:t> on </a:t>
                      </a:r>
                      <a:r>
                        <a:rPr lang="en-US" sz="1000" dirty="0" err="1">
                          <a:solidFill>
                            <a:srgbClr val="333333"/>
                          </a:solidFill>
                          <a:effectLst/>
                          <a:latin typeface="Arial" panose="020B0604020202020204" pitchFamily="34" charset="0"/>
                          <a:ea typeface="Arial" panose="020B0604020202020204" pitchFamily="34" charset="0"/>
                        </a:rPr>
                        <a:t>jäänyt</a:t>
                      </a:r>
                      <a:r>
                        <a:rPr lang="en-US" sz="1000" dirty="0">
                          <a:solidFill>
                            <a:srgbClr val="333333"/>
                          </a:solidFill>
                          <a:effectLst/>
                          <a:latin typeface="Arial" panose="020B0604020202020204" pitchFamily="34" charset="0"/>
                          <a:ea typeface="Arial" panose="020B0604020202020204" pitchFamily="34" charset="0"/>
                        </a:rPr>
                        <a:t> pois. </a:t>
                      </a:r>
                      <a:r>
                        <a:rPr lang="en-US" sz="1000" dirty="0" err="1">
                          <a:solidFill>
                            <a:srgbClr val="333333"/>
                          </a:solidFill>
                          <a:effectLst/>
                          <a:latin typeface="Arial" panose="020B0604020202020204" pitchFamily="34" charset="0"/>
                          <a:ea typeface="Arial" panose="020B0604020202020204" pitchFamily="34" charset="0"/>
                        </a:rPr>
                        <a:t>Terveydentilani</a:t>
                      </a:r>
                      <a:r>
                        <a:rPr lang="en-US" sz="1000" dirty="0">
                          <a:solidFill>
                            <a:srgbClr val="333333"/>
                          </a:solidFill>
                          <a:effectLst/>
                          <a:latin typeface="Arial" panose="020B0604020202020204" pitchFamily="34" charset="0"/>
                          <a:ea typeface="Arial" panose="020B0604020202020204" pitchFamily="34" charset="0"/>
                        </a:rPr>
                        <a:t> on </a:t>
                      </a:r>
                      <a:r>
                        <a:rPr lang="en-US" sz="1000" dirty="0" err="1">
                          <a:solidFill>
                            <a:srgbClr val="333333"/>
                          </a:solidFill>
                          <a:effectLst/>
                          <a:latin typeface="Arial" panose="020B0604020202020204" pitchFamily="34" charset="0"/>
                          <a:ea typeface="Arial" panose="020B0604020202020204" pitchFamily="34" charset="0"/>
                        </a:rPr>
                        <a:t>mielestäni</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parantunut</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Sosiaalisuus</a:t>
                      </a:r>
                      <a:r>
                        <a:rPr lang="en-US" sz="1000" dirty="0">
                          <a:solidFill>
                            <a:srgbClr val="333333"/>
                          </a:solidFill>
                          <a:effectLst/>
                          <a:latin typeface="Arial" panose="020B0604020202020204" pitchFamily="34" charset="0"/>
                          <a:ea typeface="Arial" panose="020B0604020202020204" pitchFamily="34" charset="0"/>
                        </a:rPr>
                        <a:t> on </a:t>
                      </a:r>
                      <a:r>
                        <a:rPr lang="en-US" sz="1000" dirty="0" err="1">
                          <a:solidFill>
                            <a:srgbClr val="333333"/>
                          </a:solidFill>
                          <a:effectLst/>
                          <a:latin typeface="Arial" panose="020B0604020202020204" pitchFamily="34" charset="0"/>
                          <a:ea typeface="Arial" panose="020B0604020202020204" pitchFamily="34" charset="0"/>
                        </a:rPr>
                        <a:t>Kivijärvellä</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hyvä</a:t>
                      </a:r>
                      <a:r>
                        <a:rPr lang="en-US" sz="1000" dirty="0">
                          <a:solidFill>
                            <a:srgbClr val="333333"/>
                          </a:solidFill>
                          <a:effectLst/>
                          <a:latin typeface="Arial" panose="020B0604020202020204" pitchFamily="34" charset="0"/>
                          <a:ea typeface="Arial" panose="020B0604020202020204" pitchFamily="34" charset="0"/>
                        </a:rPr>
                        <a:t> !</a:t>
                      </a:r>
                      <a:endParaRPr lang="fi-FI" sz="1000" dirty="0">
                        <a:effectLst/>
                        <a:latin typeface="Times New Roman" panose="02020603050405020304" pitchFamily="18" charset="0"/>
                        <a:ea typeface="Times New Roman" panose="02020603050405020304" pitchFamily="18" charset="0"/>
                      </a:endParaRPr>
                    </a:p>
                    <a:p>
                      <a:pPr algn="ctr">
                        <a:spcAft>
                          <a:spcPts val="0"/>
                        </a:spcAft>
                      </a:pPr>
                      <a:r>
                        <a:rPr lang="en-US" sz="1000" dirty="0" err="1">
                          <a:solidFill>
                            <a:srgbClr val="333333"/>
                          </a:solidFill>
                          <a:effectLst/>
                          <a:latin typeface="Arial" panose="020B0604020202020204" pitchFamily="34" charset="0"/>
                          <a:ea typeface="Arial" panose="020B0604020202020204" pitchFamily="34" charset="0"/>
                        </a:rPr>
                        <a:t>Kiitos</a:t>
                      </a:r>
                      <a:r>
                        <a:rPr lang="en-US" sz="1000" dirty="0">
                          <a:solidFill>
                            <a:srgbClr val="333333"/>
                          </a:solidFill>
                          <a:effectLst/>
                          <a:latin typeface="Arial" panose="020B0604020202020204" pitchFamily="34" charset="0"/>
                          <a:ea typeface="Arial" panose="020B0604020202020204" pitchFamily="34" charset="0"/>
                        </a:rPr>
                        <a:t> </a:t>
                      </a:r>
                      <a:r>
                        <a:rPr lang="en-US" sz="1000" dirty="0" err="1">
                          <a:solidFill>
                            <a:srgbClr val="333333"/>
                          </a:solidFill>
                          <a:effectLst/>
                          <a:latin typeface="Arial" panose="020B0604020202020204" pitchFamily="34" charset="0"/>
                          <a:ea typeface="Arial" panose="020B0604020202020204" pitchFamily="34" charset="0"/>
                        </a:rPr>
                        <a:t>kyselystä</a:t>
                      </a:r>
                      <a:r>
                        <a:rPr lang="en-US" sz="1000" dirty="0">
                          <a:solidFill>
                            <a:srgbClr val="333333"/>
                          </a:solidFill>
                          <a:effectLst/>
                          <a:latin typeface="Arial" panose="020B0604020202020204" pitchFamily="34" charset="0"/>
                          <a:ea typeface="Arial" panose="020B0604020202020204" pitchFamily="34" charset="0"/>
                        </a:rPr>
                        <a:t> :-)</a:t>
                      </a:r>
                      <a:endParaRPr lang="fi-FI" sz="1000" dirty="0">
                        <a:effectLst/>
                        <a:latin typeface="Times New Roman" panose="02020603050405020304" pitchFamily="18" charset="0"/>
                        <a:ea typeface="Times New Roman" panose="02020603050405020304" pitchFamily="18" charset="0"/>
                      </a:endParaRPr>
                    </a:p>
                  </a:txBody>
                  <a:tcPr marL="55145" marR="551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6694413"/>
                  </a:ext>
                </a:extLst>
              </a:tr>
            </a:tbl>
          </a:graphicData>
        </a:graphic>
      </p:graphicFrame>
    </p:spTree>
    <p:extLst>
      <p:ext uri="{BB962C8B-B14F-4D97-AF65-F5344CB8AC3E}">
        <p14:creationId xmlns:p14="http://schemas.microsoft.com/office/powerpoint/2010/main" val="3887957352"/>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4EF35D90-BBC9-4087-BD03-507B217F1338}"/>
              </a:ext>
            </a:extLst>
          </p:cNvPr>
          <p:cNvSpPr txBox="1"/>
          <p:nvPr/>
        </p:nvSpPr>
        <p:spPr>
          <a:xfrm>
            <a:off x="960837" y="2348880"/>
            <a:ext cx="7272808" cy="1477328"/>
          </a:xfrm>
          <a:prstGeom prst="rect">
            <a:avLst/>
          </a:prstGeom>
          <a:noFill/>
        </p:spPr>
        <p:txBody>
          <a:bodyPr wrap="square" rtlCol="0">
            <a:spAutoFit/>
          </a:bodyPr>
          <a:lstStyle/>
          <a:p>
            <a:pPr algn="ctr"/>
            <a:r>
              <a:rPr lang="fi-FI" dirty="0"/>
              <a:t>KIVIJÄRVISTEN VASTAAJIEN JAOTTELU OMAN ASUMISENSA MIETTIMISEN POHJALTA: PALJON TAI MELKO PALJON ASUMISTAAN IKÄÄNTYYMISEN NÄKÖKULMASTA MIETTINEET (n = 24) VS VÄHÄN TAI EI OLLENKAAN OMAA ASUMISTAAN IKÄÄNTYMISEN NÄKÖKULMASTA MIETTINEET (n = 56)</a:t>
            </a:r>
          </a:p>
        </p:txBody>
      </p:sp>
    </p:spTree>
    <p:extLst>
      <p:ext uri="{BB962C8B-B14F-4D97-AF65-F5344CB8AC3E}">
        <p14:creationId xmlns:p14="http://schemas.microsoft.com/office/powerpoint/2010/main" val="79628229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2F7EBF9B-476C-4906-9BF6-BB5D95F58175}"/>
              </a:ext>
            </a:extLst>
          </p:cNvPr>
          <p:cNvSpPr txBox="1"/>
          <p:nvPr/>
        </p:nvSpPr>
        <p:spPr>
          <a:xfrm>
            <a:off x="539552" y="888975"/>
            <a:ext cx="4536504" cy="307777"/>
          </a:xfrm>
          <a:prstGeom prst="rect">
            <a:avLst/>
          </a:prstGeom>
          <a:noFill/>
        </p:spPr>
        <p:txBody>
          <a:bodyPr wrap="square" rtlCol="0">
            <a:spAutoFit/>
          </a:bodyPr>
          <a:lstStyle/>
          <a:p>
            <a:r>
              <a:rPr lang="fi-FI" sz="1400" dirty="0"/>
              <a:t>SUKUPUOLI (n = 80)</a:t>
            </a:r>
          </a:p>
        </p:txBody>
      </p:sp>
      <p:sp>
        <p:nvSpPr>
          <p:cNvPr id="7" name="Tekstiruutu 6">
            <a:extLst>
              <a:ext uri="{FF2B5EF4-FFF2-40B4-BE49-F238E27FC236}">
                <a16:creationId xmlns:a16="http://schemas.microsoft.com/office/drawing/2014/main" id="{C0FF06F8-1639-4E89-A6C9-4FBFEBA72F4B}"/>
              </a:ext>
            </a:extLst>
          </p:cNvPr>
          <p:cNvSpPr txBox="1"/>
          <p:nvPr/>
        </p:nvSpPr>
        <p:spPr>
          <a:xfrm>
            <a:off x="539552" y="3450481"/>
            <a:ext cx="3528392" cy="307777"/>
          </a:xfrm>
          <a:prstGeom prst="rect">
            <a:avLst/>
          </a:prstGeom>
          <a:noFill/>
        </p:spPr>
        <p:txBody>
          <a:bodyPr wrap="square" rtlCol="0">
            <a:spAutoFit/>
          </a:bodyPr>
          <a:lstStyle/>
          <a:p>
            <a:r>
              <a:rPr lang="fi-FI" sz="1400" dirty="0"/>
              <a:t>PERHETILANNE (n = 79)</a:t>
            </a:r>
          </a:p>
        </p:txBody>
      </p:sp>
      <p:sp>
        <p:nvSpPr>
          <p:cNvPr id="12" name="Tekstiruutu 11">
            <a:extLst>
              <a:ext uri="{FF2B5EF4-FFF2-40B4-BE49-F238E27FC236}">
                <a16:creationId xmlns:a16="http://schemas.microsoft.com/office/drawing/2014/main" id="{A070D7B8-C434-4A6B-861D-68D1FDA35889}"/>
              </a:ext>
            </a:extLst>
          </p:cNvPr>
          <p:cNvSpPr txBox="1"/>
          <p:nvPr/>
        </p:nvSpPr>
        <p:spPr>
          <a:xfrm>
            <a:off x="4860032" y="1154065"/>
            <a:ext cx="4032448" cy="2462213"/>
          </a:xfrm>
          <a:prstGeom prst="rect">
            <a:avLst/>
          </a:prstGeom>
          <a:noFill/>
        </p:spPr>
        <p:txBody>
          <a:bodyPr wrap="square" rtlCol="0">
            <a:spAutoFit/>
          </a:bodyPr>
          <a:lstStyle/>
          <a:p>
            <a:r>
              <a:rPr lang="fi-FI" sz="1400" dirty="0">
                <a:solidFill>
                  <a:srgbClr val="FF0000"/>
                </a:solidFill>
              </a:rPr>
              <a:t>Naisista 9 on miettinyt asumistaan paljon tai melko paljon ja 26 vähän tai ei ollenkaan. Miehistä 12 on miettinyt paljon tai melko paljon, kun taas 30 on miettinyt vähän tai ei ollenkaan. Sukupuolijakauma eroaa muista kunnista, joissa miehet ovat omaa asumistaan miettineet keskimäärin vähemmän</a:t>
            </a:r>
          </a:p>
          <a:p>
            <a:endParaRPr lang="fi-FI" sz="1400" dirty="0">
              <a:solidFill>
                <a:srgbClr val="FF0000"/>
              </a:solidFill>
            </a:endParaRPr>
          </a:p>
          <a:p>
            <a:r>
              <a:rPr lang="fi-FI" sz="1400" dirty="0">
                <a:solidFill>
                  <a:srgbClr val="FF0000"/>
                </a:solidFill>
              </a:rPr>
              <a:t>41% paljon tai melko paljon miettineistä on naisia, 55% miehiä ja 4% muu sukupuolisia. </a:t>
            </a:r>
          </a:p>
          <a:p>
            <a:endParaRPr lang="fi-FI" sz="1400" dirty="0">
              <a:solidFill>
                <a:srgbClr val="FF0000"/>
              </a:solidFill>
            </a:endParaRPr>
          </a:p>
        </p:txBody>
      </p:sp>
      <p:sp>
        <p:nvSpPr>
          <p:cNvPr id="13" name="Tekstiruutu 12">
            <a:extLst>
              <a:ext uri="{FF2B5EF4-FFF2-40B4-BE49-F238E27FC236}">
                <a16:creationId xmlns:a16="http://schemas.microsoft.com/office/drawing/2014/main" id="{6442F2A4-C918-49C0-943C-7DDB25A0F822}"/>
              </a:ext>
            </a:extLst>
          </p:cNvPr>
          <p:cNvSpPr txBox="1"/>
          <p:nvPr/>
        </p:nvSpPr>
        <p:spPr>
          <a:xfrm>
            <a:off x="4860032" y="4149080"/>
            <a:ext cx="4032448" cy="1169551"/>
          </a:xfrm>
          <a:prstGeom prst="rect">
            <a:avLst/>
          </a:prstGeom>
          <a:noFill/>
        </p:spPr>
        <p:txBody>
          <a:bodyPr wrap="square" rtlCol="0">
            <a:spAutoFit/>
          </a:bodyPr>
          <a:lstStyle/>
          <a:p>
            <a:r>
              <a:rPr lang="fi-FI" sz="1400" dirty="0">
                <a:solidFill>
                  <a:srgbClr val="FF0000"/>
                </a:solidFill>
              </a:rPr>
              <a:t>Asumistaan paljon tai melko paljon miettineistä on alle kolmasosa yksin asuvia. Poikkeuksellisesti asumistaan paljon tai melko paljon miettineitä on suhteessa enemmän yhdessä jonkun muun kanssa asuvissa. </a:t>
            </a:r>
          </a:p>
        </p:txBody>
      </p:sp>
      <p:pic>
        <p:nvPicPr>
          <p:cNvPr id="8" name="Kuva 7">
            <a:extLst>
              <a:ext uri="{FF2B5EF4-FFF2-40B4-BE49-F238E27FC236}">
                <a16:creationId xmlns:a16="http://schemas.microsoft.com/office/drawing/2014/main" id="{4695FDB8-5B45-48CF-B178-9B90FF7A0D77}"/>
              </a:ext>
            </a:extLst>
          </p:cNvPr>
          <p:cNvPicPr/>
          <p:nvPr/>
        </p:nvPicPr>
        <p:blipFill>
          <a:blip r:embed="rId4"/>
          <a:stretch>
            <a:fillRect/>
          </a:stretch>
        </p:blipFill>
        <p:spPr>
          <a:xfrm>
            <a:off x="252055" y="1161303"/>
            <a:ext cx="4175929" cy="2267698"/>
          </a:xfrm>
          <a:prstGeom prst="rect">
            <a:avLst/>
          </a:prstGeom>
        </p:spPr>
      </p:pic>
      <p:pic>
        <p:nvPicPr>
          <p:cNvPr id="9" name="Kuva 8">
            <a:extLst>
              <a:ext uri="{FF2B5EF4-FFF2-40B4-BE49-F238E27FC236}">
                <a16:creationId xmlns:a16="http://schemas.microsoft.com/office/drawing/2014/main" id="{7037AD10-957D-4949-9739-7A2A2EE9D3D7}"/>
              </a:ext>
            </a:extLst>
          </p:cNvPr>
          <p:cNvPicPr/>
          <p:nvPr/>
        </p:nvPicPr>
        <p:blipFill>
          <a:blip r:embed="rId5"/>
          <a:stretch>
            <a:fillRect/>
          </a:stretch>
        </p:blipFill>
        <p:spPr>
          <a:xfrm>
            <a:off x="251520" y="3779738"/>
            <a:ext cx="4320480" cy="2189287"/>
          </a:xfrm>
          <a:prstGeom prst="rect">
            <a:avLst/>
          </a:prstGeom>
        </p:spPr>
      </p:pic>
    </p:spTree>
    <p:extLst>
      <p:ext uri="{BB962C8B-B14F-4D97-AF65-F5344CB8AC3E}">
        <p14:creationId xmlns:p14="http://schemas.microsoft.com/office/powerpoint/2010/main" val="2588197662"/>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6" name="Tekstiruutu 5">
            <a:extLst>
              <a:ext uri="{FF2B5EF4-FFF2-40B4-BE49-F238E27FC236}">
                <a16:creationId xmlns:a16="http://schemas.microsoft.com/office/drawing/2014/main" id="{132F957F-3978-43AE-98CF-44042DF17EF8}"/>
              </a:ext>
            </a:extLst>
          </p:cNvPr>
          <p:cNvSpPr txBox="1"/>
          <p:nvPr/>
        </p:nvSpPr>
        <p:spPr>
          <a:xfrm>
            <a:off x="467544" y="738227"/>
            <a:ext cx="3672408" cy="307777"/>
          </a:xfrm>
          <a:prstGeom prst="rect">
            <a:avLst/>
          </a:prstGeom>
          <a:noFill/>
        </p:spPr>
        <p:txBody>
          <a:bodyPr wrap="square" rtlCol="0">
            <a:spAutoFit/>
          </a:bodyPr>
          <a:lstStyle/>
          <a:p>
            <a:r>
              <a:rPr lang="fi-FI" sz="1400" dirty="0"/>
              <a:t>ASUNNON SIJAINTI NYT (n = 79)</a:t>
            </a:r>
          </a:p>
        </p:txBody>
      </p:sp>
      <p:sp>
        <p:nvSpPr>
          <p:cNvPr id="8" name="Tekstiruutu 7">
            <a:extLst>
              <a:ext uri="{FF2B5EF4-FFF2-40B4-BE49-F238E27FC236}">
                <a16:creationId xmlns:a16="http://schemas.microsoft.com/office/drawing/2014/main" id="{22F7A76D-AED2-4F32-AA1F-02E536913DE5}"/>
              </a:ext>
            </a:extLst>
          </p:cNvPr>
          <p:cNvSpPr txBox="1"/>
          <p:nvPr/>
        </p:nvSpPr>
        <p:spPr>
          <a:xfrm>
            <a:off x="467544" y="3481263"/>
            <a:ext cx="4392488" cy="307777"/>
          </a:xfrm>
          <a:prstGeom prst="rect">
            <a:avLst/>
          </a:prstGeom>
          <a:noFill/>
        </p:spPr>
        <p:txBody>
          <a:bodyPr wrap="square" rtlCol="0">
            <a:spAutoFit/>
          </a:bodyPr>
          <a:lstStyle/>
          <a:p>
            <a:r>
              <a:rPr lang="fi-FI" sz="1400" dirty="0"/>
              <a:t>PARAS ASUNNON SIJAINTI 10 V PÄÄSTÄ (n =76)</a:t>
            </a:r>
          </a:p>
        </p:txBody>
      </p:sp>
      <p:sp>
        <p:nvSpPr>
          <p:cNvPr id="2" name="Tekstiruutu 1">
            <a:extLst>
              <a:ext uri="{FF2B5EF4-FFF2-40B4-BE49-F238E27FC236}">
                <a16:creationId xmlns:a16="http://schemas.microsoft.com/office/drawing/2014/main" id="{4DB63D0F-8296-4B3B-BC23-1C93E9E6433A}"/>
              </a:ext>
            </a:extLst>
          </p:cNvPr>
          <p:cNvSpPr txBox="1"/>
          <p:nvPr/>
        </p:nvSpPr>
        <p:spPr>
          <a:xfrm>
            <a:off x="5292080" y="2023378"/>
            <a:ext cx="3456384" cy="3970318"/>
          </a:xfrm>
          <a:prstGeom prst="rect">
            <a:avLst/>
          </a:prstGeom>
          <a:noFill/>
        </p:spPr>
        <p:txBody>
          <a:bodyPr wrap="square" rtlCol="0">
            <a:spAutoFit/>
          </a:bodyPr>
          <a:lstStyle/>
          <a:p>
            <a:r>
              <a:rPr lang="fi-FI" sz="1400" dirty="0">
                <a:solidFill>
                  <a:srgbClr val="FF0000"/>
                </a:solidFill>
              </a:rPr>
              <a:t>Asumistaan paljon tai melko paljon miettineet asuvat melko tasaisesti erilaisissa asuinympäristöissä. Vähän tai melko vähän miettineistä pienempi osuus asuu ydinkeskustassa. </a:t>
            </a:r>
          </a:p>
          <a:p>
            <a:endParaRPr lang="fi-FI" sz="1400" dirty="0">
              <a:solidFill>
                <a:srgbClr val="FF0000"/>
              </a:solidFill>
            </a:endParaRPr>
          </a:p>
          <a:p>
            <a:endParaRPr lang="fi-FI" sz="1400" dirty="0">
              <a:solidFill>
                <a:srgbClr val="FF0000"/>
              </a:solidFill>
            </a:endParaRPr>
          </a:p>
          <a:p>
            <a:endParaRPr lang="fi-FI" sz="1400" dirty="0">
              <a:solidFill>
                <a:srgbClr val="FF0000"/>
              </a:solidFill>
            </a:endParaRPr>
          </a:p>
          <a:p>
            <a:r>
              <a:rPr lang="fi-FI" sz="1400" dirty="0">
                <a:solidFill>
                  <a:srgbClr val="FF0000"/>
                </a:solidFill>
              </a:rPr>
              <a:t>Paljon tai melko paljon asumistaan miettivissä ydinkeskustan suosio parhaana asuinpaikkana ei muutu 10 vuoden tähtäimellä. Sen sijaan vähän tai ei ollenkaan asumistaan miettineistä 40 % näkee ydinkeskustan parhaana asuinpaikkana 10 vuoden päästä. Kivijärvisten vastaajien nykytilanne ja näkemykset poikkeavat tässäkin muista </a:t>
            </a:r>
            <a:r>
              <a:rPr lang="fi-FI" sz="1400" dirty="0" err="1">
                <a:solidFill>
                  <a:srgbClr val="FF0000"/>
                </a:solidFill>
              </a:rPr>
              <a:t>Saarikan</a:t>
            </a:r>
            <a:r>
              <a:rPr lang="fi-FI" sz="1400" dirty="0">
                <a:solidFill>
                  <a:srgbClr val="FF0000"/>
                </a:solidFill>
              </a:rPr>
              <a:t> kuntien vastaajista.</a:t>
            </a:r>
          </a:p>
        </p:txBody>
      </p:sp>
      <p:pic>
        <p:nvPicPr>
          <p:cNvPr id="7" name="Kuva 6">
            <a:extLst>
              <a:ext uri="{FF2B5EF4-FFF2-40B4-BE49-F238E27FC236}">
                <a16:creationId xmlns:a16="http://schemas.microsoft.com/office/drawing/2014/main" id="{B69ED388-360D-4D27-8A60-08C101EF2ABA}"/>
              </a:ext>
            </a:extLst>
          </p:cNvPr>
          <p:cNvPicPr/>
          <p:nvPr/>
        </p:nvPicPr>
        <p:blipFill>
          <a:blip r:embed="rId4"/>
          <a:stretch>
            <a:fillRect/>
          </a:stretch>
        </p:blipFill>
        <p:spPr>
          <a:xfrm>
            <a:off x="179513" y="1073595"/>
            <a:ext cx="5112568" cy="2283397"/>
          </a:xfrm>
          <a:prstGeom prst="rect">
            <a:avLst/>
          </a:prstGeom>
        </p:spPr>
      </p:pic>
      <p:pic>
        <p:nvPicPr>
          <p:cNvPr id="9" name="Kuva 8">
            <a:extLst>
              <a:ext uri="{FF2B5EF4-FFF2-40B4-BE49-F238E27FC236}">
                <a16:creationId xmlns:a16="http://schemas.microsoft.com/office/drawing/2014/main" id="{D15B7CBE-D407-4888-90CB-22ED0A32FF33}"/>
              </a:ext>
            </a:extLst>
          </p:cNvPr>
          <p:cNvPicPr/>
          <p:nvPr/>
        </p:nvPicPr>
        <p:blipFill>
          <a:blip r:embed="rId5"/>
          <a:stretch>
            <a:fillRect/>
          </a:stretch>
        </p:blipFill>
        <p:spPr>
          <a:xfrm>
            <a:off x="179513" y="3809850"/>
            <a:ext cx="5112566" cy="2283397"/>
          </a:xfrm>
          <a:prstGeom prst="rect">
            <a:avLst/>
          </a:prstGeom>
        </p:spPr>
      </p:pic>
    </p:spTree>
    <p:extLst>
      <p:ext uri="{BB962C8B-B14F-4D97-AF65-F5344CB8AC3E}">
        <p14:creationId xmlns:p14="http://schemas.microsoft.com/office/powerpoint/2010/main" val="68730236"/>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7544" y="1484784"/>
            <a:ext cx="8229600" cy="3600399"/>
          </a:xfrm>
        </p:spPr>
        <p:txBody>
          <a:bodyPr/>
          <a:lstStyle/>
          <a:p>
            <a:pPr algn="l" eaLnBrk="1" hangingPunct="1"/>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dirty="0">
                <a:solidFill>
                  <a:schemeClr val="tx1"/>
                </a:solidFill>
              </a:rPr>
            </a:br>
            <a:br>
              <a:rPr lang="fi-FI" altLang="fi-FI" sz="2400"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endParaRPr lang="fi-FI" altLang="fi-FI" sz="2000" b="1" dirty="0">
              <a:solidFill>
                <a:schemeClr val="tx1"/>
              </a:solidFill>
            </a:endParaRPr>
          </a:p>
        </p:txBody>
      </p:sp>
      <p:pic>
        <p:nvPicPr>
          <p:cNvPr id="6" name="Kuva 5">
            <a:extLst>
              <a:ext uri="{FF2B5EF4-FFF2-40B4-BE49-F238E27FC236}">
                <a16:creationId xmlns:a16="http://schemas.microsoft.com/office/drawing/2014/main" id="{0CC2C8BF-284A-4772-81B9-8ACCFEB0B329}"/>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7" name="Kuva 6" descr="I:\Ytyä-hanke\Tiedotus\YM_logo_official_fi_sv_RGB_2colour_L.jpg">
            <a:extLst>
              <a:ext uri="{FF2B5EF4-FFF2-40B4-BE49-F238E27FC236}">
                <a16:creationId xmlns:a16="http://schemas.microsoft.com/office/drawing/2014/main" id="{BCE30A91-4F74-46AB-9548-38BCF6F7845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B0F0E888-81D1-49BA-AAFE-987189579821}"/>
              </a:ext>
            </a:extLst>
          </p:cNvPr>
          <p:cNvSpPr txBox="1"/>
          <p:nvPr/>
        </p:nvSpPr>
        <p:spPr>
          <a:xfrm>
            <a:off x="0" y="648577"/>
            <a:ext cx="9144000" cy="400110"/>
          </a:xfrm>
          <a:prstGeom prst="rect">
            <a:avLst/>
          </a:prstGeom>
          <a:noFill/>
        </p:spPr>
        <p:txBody>
          <a:bodyPr wrap="square" rtlCol="0">
            <a:spAutoFit/>
          </a:bodyPr>
          <a:lstStyle/>
          <a:p>
            <a:pPr algn="ctr"/>
            <a:r>
              <a:rPr lang="fi-FI" sz="2000" b="1" dirty="0"/>
              <a:t>KIVIJÄRVEN VÄESTÖKEHITYS IKÄLUOKITTAIN VUOTEEN 2040</a:t>
            </a:r>
          </a:p>
        </p:txBody>
      </p:sp>
      <p:graphicFrame>
        <p:nvGraphicFramePr>
          <p:cNvPr id="4" name="Taulukko 3">
            <a:extLst>
              <a:ext uri="{FF2B5EF4-FFF2-40B4-BE49-F238E27FC236}">
                <a16:creationId xmlns:a16="http://schemas.microsoft.com/office/drawing/2014/main" id="{016EFC22-AB69-4352-BBAF-59301A46190F}"/>
              </a:ext>
            </a:extLst>
          </p:cNvPr>
          <p:cNvGraphicFramePr>
            <a:graphicFrameLocks noGrp="1"/>
          </p:cNvGraphicFramePr>
          <p:nvPr>
            <p:extLst>
              <p:ext uri="{D42A27DB-BD31-4B8C-83A1-F6EECF244321}">
                <p14:modId xmlns:p14="http://schemas.microsoft.com/office/powerpoint/2010/main" val="2890575216"/>
              </p:ext>
            </p:extLst>
          </p:nvPr>
        </p:nvGraphicFramePr>
        <p:xfrm>
          <a:off x="251522" y="5521280"/>
          <a:ext cx="8517630" cy="741680"/>
        </p:xfrm>
        <a:graphic>
          <a:graphicData uri="http://schemas.openxmlformats.org/drawingml/2006/table">
            <a:tbl>
              <a:tblPr firstRow="1" bandRow="1">
                <a:tableStyleId>{5C22544A-7EE6-4342-B048-85BDC9FD1C3A}</a:tableStyleId>
              </a:tblPr>
              <a:tblGrid>
                <a:gridCol w="1224134">
                  <a:extLst>
                    <a:ext uri="{9D8B030D-6E8A-4147-A177-3AD203B41FA5}">
                      <a16:colId xmlns:a16="http://schemas.microsoft.com/office/drawing/2014/main" val="2436115190"/>
                    </a:ext>
                  </a:extLst>
                </a:gridCol>
                <a:gridCol w="1440160">
                  <a:extLst>
                    <a:ext uri="{9D8B030D-6E8A-4147-A177-3AD203B41FA5}">
                      <a16:colId xmlns:a16="http://schemas.microsoft.com/office/drawing/2014/main" val="870784357"/>
                    </a:ext>
                  </a:extLst>
                </a:gridCol>
                <a:gridCol w="1440160">
                  <a:extLst>
                    <a:ext uri="{9D8B030D-6E8A-4147-A177-3AD203B41FA5}">
                      <a16:colId xmlns:a16="http://schemas.microsoft.com/office/drawing/2014/main" val="1487047446"/>
                    </a:ext>
                  </a:extLst>
                </a:gridCol>
                <a:gridCol w="1440160">
                  <a:extLst>
                    <a:ext uri="{9D8B030D-6E8A-4147-A177-3AD203B41FA5}">
                      <a16:colId xmlns:a16="http://schemas.microsoft.com/office/drawing/2014/main" val="163958550"/>
                    </a:ext>
                  </a:extLst>
                </a:gridCol>
                <a:gridCol w="1368152">
                  <a:extLst>
                    <a:ext uri="{9D8B030D-6E8A-4147-A177-3AD203B41FA5}">
                      <a16:colId xmlns:a16="http://schemas.microsoft.com/office/drawing/2014/main" val="1110050632"/>
                    </a:ext>
                  </a:extLst>
                </a:gridCol>
                <a:gridCol w="1604864">
                  <a:extLst>
                    <a:ext uri="{9D8B030D-6E8A-4147-A177-3AD203B41FA5}">
                      <a16:colId xmlns:a16="http://schemas.microsoft.com/office/drawing/2014/main" val="2724210240"/>
                    </a:ext>
                  </a:extLst>
                </a:gridCol>
              </a:tblGrid>
              <a:tr h="370840">
                <a:tc>
                  <a:txBody>
                    <a:bodyPr/>
                    <a:lstStyle/>
                    <a:p>
                      <a:r>
                        <a:rPr lang="fi-FI" sz="1600" dirty="0">
                          <a:solidFill>
                            <a:schemeClr val="tx1"/>
                          </a:solidFill>
                        </a:rPr>
                        <a:t>Vuosi</a:t>
                      </a:r>
                    </a:p>
                  </a:txBody>
                  <a:tcPr/>
                </a:tc>
                <a:tc>
                  <a:txBody>
                    <a:bodyPr/>
                    <a:lstStyle/>
                    <a:p>
                      <a:r>
                        <a:rPr lang="fi-FI" sz="1600" dirty="0">
                          <a:solidFill>
                            <a:schemeClr val="tx1"/>
                          </a:solidFill>
                        </a:rPr>
                        <a:t>2021</a:t>
                      </a:r>
                    </a:p>
                  </a:txBody>
                  <a:tcPr/>
                </a:tc>
                <a:tc>
                  <a:txBody>
                    <a:bodyPr/>
                    <a:lstStyle/>
                    <a:p>
                      <a:r>
                        <a:rPr lang="fi-FI" sz="1600" dirty="0">
                          <a:solidFill>
                            <a:schemeClr val="tx1"/>
                          </a:solidFill>
                        </a:rPr>
                        <a:t>2025</a:t>
                      </a:r>
                    </a:p>
                  </a:txBody>
                  <a:tcPr/>
                </a:tc>
                <a:tc>
                  <a:txBody>
                    <a:bodyPr/>
                    <a:lstStyle/>
                    <a:p>
                      <a:r>
                        <a:rPr lang="fi-FI" sz="1600" dirty="0">
                          <a:solidFill>
                            <a:schemeClr val="tx1"/>
                          </a:solidFill>
                        </a:rPr>
                        <a:t>2030</a:t>
                      </a:r>
                    </a:p>
                  </a:txBody>
                  <a:tcPr/>
                </a:tc>
                <a:tc>
                  <a:txBody>
                    <a:bodyPr/>
                    <a:lstStyle/>
                    <a:p>
                      <a:r>
                        <a:rPr lang="fi-FI" sz="1600" dirty="0">
                          <a:solidFill>
                            <a:schemeClr val="tx1"/>
                          </a:solidFill>
                        </a:rPr>
                        <a:t>2035</a:t>
                      </a:r>
                    </a:p>
                  </a:txBody>
                  <a:tcPr/>
                </a:tc>
                <a:tc>
                  <a:txBody>
                    <a:bodyPr/>
                    <a:lstStyle/>
                    <a:p>
                      <a:r>
                        <a:rPr lang="fi-FI" sz="1600" dirty="0">
                          <a:solidFill>
                            <a:schemeClr val="tx1"/>
                          </a:solidFill>
                        </a:rPr>
                        <a:t>2040</a:t>
                      </a:r>
                    </a:p>
                  </a:txBody>
                  <a:tcPr/>
                </a:tc>
                <a:extLst>
                  <a:ext uri="{0D108BD9-81ED-4DB2-BD59-A6C34878D82A}">
                    <a16:rowId xmlns:a16="http://schemas.microsoft.com/office/drawing/2014/main" val="4151231293"/>
                  </a:ext>
                </a:extLst>
              </a:tr>
              <a:tr h="370840">
                <a:tc>
                  <a:txBody>
                    <a:bodyPr/>
                    <a:lstStyle/>
                    <a:p>
                      <a:r>
                        <a:rPr lang="fi-FI" sz="1600" dirty="0">
                          <a:solidFill>
                            <a:schemeClr val="tx1"/>
                          </a:solidFill>
                        </a:rPr>
                        <a:t>Väestö yht.</a:t>
                      </a:r>
                    </a:p>
                  </a:txBody>
                  <a:tcPr/>
                </a:tc>
                <a:tc>
                  <a:txBody>
                    <a:bodyPr/>
                    <a:lstStyle/>
                    <a:p>
                      <a:pPr algn="l" fontAlgn="b"/>
                      <a:r>
                        <a:rPr lang="fi-FI" sz="1600" b="0" i="0" u="none" strike="noStrike" dirty="0">
                          <a:solidFill>
                            <a:srgbClr val="000000"/>
                          </a:solidFill>
                          <a:effectLst/>
                          <a:latin typeface="Calibri" panose="020F0502020204030204" pitchFamily="34" charset="0"/>
                        </a:rPr>
                        <a:t>  1092</a:t>
                      </a:r>
                    </a:p>
                  </a:txBody>
                  <a:tcPr marL="0" marR="0" marT="0" marB="0" anchor="b"/>
                </a:tc>
                <a:tc>
                  <a:txBody>
                    <a:bodyPr/>
                    <a:lstStyle/>
                    <a:p>
                      <a:pPr algn="l" fontAlgn="b"/>
                      <a:r>
                        <a:rPr lang="fi-FI" sz="1600" b="0" i="0" u="none" strike="noStrike" dirty="0">
                          <a:solidFill>
                            <a:srgbClr val="000000"/>
                          </a:solidFill>
                          <a:effectLst/>
                          <a:latin typeface="Calibri" panose="020F0502020204030204" pitchFamily="34" charset="0"/>
                        </a:rPr>
                        <a:t>  1032</a:t>
                      </a:r>
                    </a:p>
                  </a:txBody>
                  <a:tcPr marL="0" marR="0" marT="0" marB="0" anchor="b"/>
                </a:tc>
                <a:tc>
                  <a:txBody>
                    <a:bodyPr/>
                    <a:lstStyle/>
                    <a:p>
                      <a:pPr algn="l" fontAlgn="b"/>
                      <a:r>
                        <a:rPr lang="fi-FI" sz="1600" b="0" i="0" u="none" strike="noStrike" dirty="0">
                          <a:solidFill>
                            <a:srgbClr val="000000"/>
                          </a:solidFill>
                          <a:effectLst/>
                          <a:latin typeface="Calibri" panose="020F0502020204030204" pitchFamily="34" charset="0"/>
                        </a:rPr>
                        <a:t>  966</a:t>
                      </a:r>
                    </a:p>
                  </a:txBody>
                  <a:tcPr marL="0" marR="0" marT="0" marB="0" anchor="b"/>
                </a:tc>
                <a:tc>
                  <a:txBody>
                    <a:bodyPr/>
                    <a:lstStyle/>
                    <a:p>
                      <a:pPr algn="l" fontAlgn="b"/>
                      <a:r>
                        <a:rPr lang="fi-FI" sz="1600" b="0" i="0" u="none" strike="noStrike" dirty="0">
                          <a:solidFill>
                            <a:srgbClr val="000000"/>
                          </a:solidFill>
                          <a:effectLst/>
                          <a:latin typeface="Calibri" panose="020F0502020204030204" pitchFamily="34" charset="0"/>
                        </a:rPr>
                        <a:t>  914</a:t>
                      </a:r>
                    </a:p>
                  </a:txBody>
                  <a:tcPr marL="0" marR="0" marT="0" marB="0" anchor="b"/>
                </a:tc>
                <a:tc>
                  <a:txBody>
                    <a:bodyPr/>
                    <a:lstStyle/>
                    <a:p>
                      <a:pPr algn="l" fontAlgn="b"/>
                      <a:r>
                        <a:rPr lang="fi-FI" sz="1600" b="0" i="0" u="none" strike="noStrike" dirty="0">
                          <a:solidFill>
                            <a:srgbClr val="000000"/>
                          </a:solidFill>
                          <a:effectLst/>
                          <a:latin typeface="Calibri" panose="020F0502020204030204" pitchFamily="34" charset="0"/>
                        </a:rPr>
                        <a:t>  871</a:t>
                      </a:r>
                    </a:p>
                  </a:txBody>
                  <a:tcPr marL="0" marR="0" marT="0" marB="0" anchor="b"/>
                </a:tc>
                <a:extLst>
                  <a:ext uri="{0D108BD9-81ED-4DB2-BD59-A6C34878D82A}">
                    <a16:rowId xmlns:a16="http://schemas.microsoft.com/office/drawing/2014/main" val="339989806"/>
                  </a:ext>
                </a:extLst>
              </a:tr>
            </a:tbl>
          </a:graphicData>
        </a:graphic>
      </p:graphicFrame>
      <p:graphicFrame>
        <p:nvGraphicFramePr>
          <p:cNvPr id="10" name="Kaavio 9">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927311085"/>
              </p:ext>
            </p:extLst>
          </p:nvPr>
        </p:nvGraphicFramePr>
        <p:xfrm>
          <a:off x="683568" y="1226343"/>
          <a:ext cx="7776864" cy="41468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1924696"/>
      </p:ext>
    </p:extLst>
  </p:cSld>
  <p:clrMapOvr>
    <a:masterClrMapping/>
  </p:clrMapOvr>
  <mc:AlternateContent xmlns:mc="http://schemas.openxmlformats.org/markup-compatibility/2006" xmlns:p14="http://schemas.microsoft.com/office/powerpoint/2010/main">
    <mc:Choice Requires="p14">
      <p:transition spd="slow" p14:dur="2000" advTm="10766"/>
    </mc:Choice>
    <mc:Fallback xmlns="">
      <p:transition spd="slow" advTm="10766"/>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4DA52A39-8C3E-4702-961E-F026C1E1F519}"/>
              </a:ext>
            </a:extLst>
          </p:cNvPr>
          <p:cNvSpPr txBox="1"/>
          <p:nvPr/>
        </p:nvSpPr>
        <p:spPr>
          <a:xfrm>
            <a:off x="611560" y="825048"/>
            <a:ext cx="4176464" cy="307777"/>
          </a:xfrm>
          <a:prstGeom prst="rect">
            <a:avLst/>
          </a:prstGeom>
          <a:noFill/>
        </p:spPr>
        <p:txBody>
          <a:bodyPr wrap="square" rtlCol="0">
            <a:spAutoFit/>
          </a:bodyPr>
          <a:lstStyle/>
          <a:p>
            <a:r>
              <a:rPr lang="fi-FI" sz="1400" dirty="0"/>
              <a:t>ASUMISMUOTO NYT (n = 79)</a:t>
            </a:r>
          </a:p>
        </p:txBody>
      </p:sp>
      <p:sp>
        <p:nvSpPr>
          <p:cNvPr id="7" name="Tekstiruutu 6">
            <a:extLst>
              <a:ext uri="{FF2B5EF4-FFF2-40B4-BE49-F238E27FC236}">
                <a16:creationId xmlns:a16="http://schemas.microsoft.com/office/drawing/2014/main" id="{66C24130-5085-4D6A-80AB-0E9E40C7E571}"/>
              </a:ext>
            </a:extLst>
          </p:cNvPr>
          <p:cNvSpPr txBox="1"/>
          <p:nvPr/>
        </p:nvSpPr>
        <p:spPr>
          <a:xfrm>
            <a:off x="611560" y="3557076"/>
            <a:ext cx="4104456" cy="307777"/>
          </a:xfrm>
          <a:prstGeom prst="rect">
            <a:avLst/>
          </a:prstGeom>
          <a:noFill/>
        </p:spPr>
        <p:txBody>
          <a:bodyPr wrap="square" rtlCol="0">
            <a:spAutoFit/>
          </a:bodyPr>
          <a:lstStyle/>
          <a:p>
            <a:r>
              <a:rPr lang="fi-FI" sz="1400" dirty="0"/>
              <a:t>PARAS ASUMISMUOTO 10 V PÄÄSTÄ (n = 78)</a:t>
            </a:r>
          </a:p>
        </p:txBody>
      </p:sp>
      <p:sp>
        <p:nvSpPr>
          <p:cNvPr id="12" name="Tekstiruutu 11">
            <a:extLst>
              <a:ext uri="{FF2B5EF4-FFF2-40B4-BE49-F238E27FC236}">
                <a16:creationId xmlns:a16="http://schemas.microsoft.com/office/drawing/2014/main" id="{F5252B59-1F9A-4501-A455-E2F68C38ABBB}"/>
              </a:ext>
            </a:extLst>
          </p:cNvPr>
          <p:cNvSpPr txBox="1"/>
          <p:nvPr/>
        </p:nvSpPr>
        <p:spPr>
          <a:xfrm>
            <a:off x="5204442" y="2756857"/>
            <a:ext cx="3744416" cy="1384995"/>
          </a:xfrm>
          <a:prstGeom prst="rect">
            <a:avLst/>
          </a:prstGeom>
          <a:noFill/>
        </p:spPr>
        <p:txBody>
          <a:bodyPr wrap="square" rtlCol="0">
            <a:spAutoFit/>
          </a:bodyPr>
          <a:lstStyle/>
          <a:p>
            <a:r>
              <a:rPr lang="fi-FI" sz="1400" dirty="0">
                <a:solidFill>
                  <a:srgbClr val="FF0000"/>
                </a:solidFill>
              </a:rPr>
              <a:t>Omakotitalon arvostus laskee ja rivitalon nousee asumistaan paljon tai melko paljon miettineiden kohdalla ikääntymisen myötä. Vastaavan suuntainen mutta huomattavasti lievempi muutos on asumistaan vähän tai ei ollenkaan arvostuksissa </a:t>
            </a:r>
          </a:p>
        </p:txBody>
      </p:sp>
      <p:pic>
        <p:nvPicPr>
          <p:cNvPr id="8" name="Kuva 7">
            <a:extLst>
              <a:ext uri="{FF2B5EF4-FFF2-40B4-BE49-F238E27FC236}">
                <a16:creationId xmlns:a16="http://schemas.microsoft.com/office/drawing/2014/main" id="{00B5498A-F5A1-44F9-A192-7345C76C1F81}"/>
              </a:ext>
            </a:extLst>
          </p:cNvPr>
          <p:cNvPicPr/>
          <p:nvPr/>
        </p:nvPicPr>
        <p:blipFill>
          <a:blip r:embed="rId4"/>
          <a:stretch>
            <a:fillRect/>
          </a:stretch>
        </p:blipFill>
        <p:spPr>
          <a:xfrm>
            <a:off x="107504" y="1132825"/>
            <a:ext cx="5040560" cy="2296175"/>
          </a:xfrm>
          <a:prstGeom prst="rect">
            <a:avLst/>
          </a:prstGeom>
        </p:spPr>
      </p:pic>
      <p:pic>
        <p:nvPicPr>
          <p:cNvPr id="9" name="Kuva 8">
            <a:extLst>
              <a:ext uri="{FF2B5EF4-FFF2-40B4-BE49-F238E27FC236}">
                <a16:creationId xmlns:a16="http://schemas.microsoft.com/office/drawing/2014/main" id="{18BD33A7-08FA-4D79-872C-7CC5D59BA077}"/>
              </a:ext>
            </a:extLst>
          </p:cNvPr>
          <p:cNvPicPr/>
          <p:nvPr/>
        </p:nvPicPr>
        <p:blipFill>
          <a:blip r:embed="rId5"/>
          <a:stretch>
            <a:fillRect/>
          </a:stretch>
        </p:blipFill>
        <p:spPr>
          <a:xfrm>
            <a:off x="107504" y="3853795"/>
            <a:ext cx="5096938" cy="2296176"/>
          </a:xfrm>
          <a:prstGeom prst="rect">
            <a:avLst/>
          </a:prstGeom>
        </p:spPr>
      </p:pic>
    </p:spTree>
    <p:extLst>
      <p:ext uri="{BB962C8B-B14F-4D97-AF65-F5344CB8AC3E}">
        <p14:creationId xmlns:p14="http://schemas.microsoft.com/office/powerpoint/2010/main" val="368368877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6" name="Tekstiruutu 5">
            <a:extLst>
              <a:ext uri="{FF2B5EF4-FFF2-40B4-BE49-F238E27FC236}">
                <a16:creationId xmlns:a16="http://schemas.microsoft.com/office/drawing/2014/main" id="{B6013677-95D0-4CB2-A4AB-97CFF96DBE2B}"/>
              </a:ext>
            </a:extLst>
          </p:cNvPr>
          <p:cNvSpPr txBox="1"/>
          <p:nvPr/>
        </p:nvSpPr>
        <p:spPr>
          <a:xfrm>
            <a:off x="563038" y="773382"/>
            <a:ext cx="4104456" cy="307777"/>
          </a:xfrm>
          <a:prstGeom prst="rect">
            <a:avLst/>
          </a:prstGeom>
          <a:noFill/>
        </p:spPr>
        <p:txBody>
          <a:bodyPr wrap="square" rtlCol="0">
            <a:spAutoFit/>
          </a:bodyPr>
          <a:lstStyle/>
          <a:p>
            <a:r>
              <a:rPr lang="fi-FI" sz="1400" dirty="0"/>
              <a:t>ASUMISEN HALLINTAMUOTO NYT (n = 80)</a:t>
            </a:r>
          </a:p>
        </p:txBody>
      </p:sp>
      <p:sp>
        <p:nvSpPr>
          <p:cNvPr id="8" name="Tekstiruutu 7">
            <a:extLst>
              <a:ext uri="{FF2B5EF4-FFF2-40B4-BE49-F238E27FC236}">
                <a16:creationId xmlns:a16="http://schemas.microsoft.com/office/drawing/2014/main" id="{2984CA56-5226-46AB-998D-76EE2292BD4A}"/>
              </a:ext>
            </a:extLst>
          </p:cNvPr>
          <p:cNvSpPr txBox="1"/>
          <p:nvPr/>
        </p:nvSpPr>
        <p:spPr>
          <a:xfrm>
            <a:off x="506500" y="3449320"/>
            <a:ext cx="5073612" cy="307777"/>
          </a:xfrm>
          <a:prstGeom prst="rect">
            <a:avLst/>
          </a:prstGeom>
          <a:noFill/>
        </p:spPr>
        <p:txBody>
          <a:bodyPr wrap="square" rtlCol="0">
            <a:spAutoFit/>
          </a:bodyPr>
          <a:lstStyle/>
          <a:p>
            <a:r>
              <a:rPr lang="fi-FI" sz="1400" dirty="0"/>
              <a:t>PARAS HALLINTAMUOTO 10 V PÄÄSTÄ (n = 79)</a:t>
            </a:r>
          </a:p>
        </p:txBody>
      </p:sp>
      <p:sp>
        <p:nvSpPr>
          <p:cNvPr id="2" name="Tekstiruutu 1">
            <a:extLst>
              <a:ext uri="{FF2B5EF4-FFF2-40B4-BE49-F238E27FC236}">
                <a16:creationId xmlns:a16="http://schemas.microsoft.com/office/drawing/2014/main" id="{5AD71810-2EF2-4E04-AD77-7F34AD3C2971}"/>
              </a:ext>
            </a:extLst>
          </p:cNvPr>
          <p:cNvSpPr txBox="1"/>
          <p:nvPr/>
        </p:nvSpPr>
        <p:spPr>
          <a:xfrm>
            <a:off x="6156176" y="2780928"/>
            <a:ext cx="2692563" cy="2246769"/>
          </a:xfrm>
          <a:prstGeom prst="rect">
            <a:avLst/>
          </a:prstGeom>
          <a:noFill/>
        </p:spPr>
        <p:txBody>
          <a:bodyPr wrap="square" rtlCol="0">
            <a:spAutoFit/>
          </a:bodyPr>
          <a:lstStyle/>
          <a:p>
            <a:r>
              <a:rPr lang="fi-FI" sz="1400" dirty="0">
                <a:solidFill>
                  <a:srgbClr val="FF0000"/>
                </a:solidFill>
              </a:rPr>
              <a:t>Paljon tai melko paljon asumistaan miettivissä on osalla ajatuksellisesti mahdollista vaihtaa jatkossa osaomisteiseen tai vuokra-asumiseen. Asumistaan vähän tai ei ollenkaan miettivät pitävät nykyistä asumisen hallintamuotoaan parhaana myös 10 vuoden tähtäimellä</a:t>
            </a:r>
          </a:p>
        </p:txBody>
      </p:sp>
      <p:pic>
        <p:nvPicPr>
          <p:cNvPr id="7" name="Kuva 6">
            <a:extLst>
              <a:ext uri="{FF2B5EF4-FFF2-40B4-BE49-F238E27FC236}">
                <a16:creationId xmlns:a16="http://schemas.microsoft.com/office/drawing/2014/main" id="{D61B1A07-134B-473B-8E00-A3A1E6593B18}"/>
              </a:ext>
            </a:extLst>
          </p:cNvPr>
          <p:cNvPicPr/>
          <p:nvPr/>
        </p:nvPicPr>
        <p:blipFill>
          <a:blip r:embed="rId4"/>
          <a:stretch>
            <a:fillRect/>
          </a:stretch>
        </p:blipFill>
        <p:spPr>
          <a:xfrm>
            <a:off x="107504" y="1081158"/>
            <a:ext cx="5832648" cy="2203825"/>
          </a:xfrm>
          <a:prstGeom prst="rect">
            <a:avLst/>
          </a:prstGeom>
        </p:spPr>
      </p:pic>
      <p:pic>
        <p:nvPicPr>
          <p:cNvPr id="9" name="Kuva 8">
            <a:extLst>
              <a:ext uri="{FF2B5EF4-FFF2-40B4-BE49-F238E27FC236}">
                <a16:creationId xmlns:a16="http://schemas.microsoft.com/office/drawing/2014/main" id="{5EC46741-FAEE-4A58-9F19-587E54B9FA7F}"/>
              </a:ext>
            </a:extLst>
          </p:cNvPr>
          <p:cNvPicPr/>
          <p:nvPr/>
        </p:nvPicPr>
        <p:blipFill>
          <a:blip r:embed="rId5"/>
          <a:stretch>
            <a:fillRect/>
          </a:stretch>
        </p:blipFill>
        <p:spPr>
          <a:xfrm>
            <a:off x="107504" y="3775799"/>
            <a:ext cx="5832648" cy="2203825"/>
          </a:xfrm>
          <a:prstGeom prst="rect">
            <a:avLst/>
          </a:prstGeom>
        </p:spPr>
      </p:pic>
    </p:spTree>
    <p:extLst>
      <p:ext uri="{BB962C8B-B14F-4D97-AF65-F5344CB8AC3E}">
        <p14:creationId xmlns:p14="http://schemas.microsoft.com/office/powerpoint/2010/main" val="300391681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0A914489-ECFD-4C53-8064-AD292B02B907}"/>
              </a:ext>
            </a:extLst>
          </p:cNvPr>
          <p:cNvSpPr txBox="1"/>
          <p:nvPr/>
        </p:nvSpPr>
        <p:spPr>
          <a:xfrm>
            <a:off x="467544" y="764704"/>
            <a:ext cx="4176464" cy="307777"/>
          </a:xfrm>
          <a:prstGeom prst="rect">
            <a:avLst/>
          </a:prstGeom>
          <a:noFill/>
        </p:spPr>
        <p:txBody>
          <a:bodyPr wrap="square" rtlCol="0">
            <a:spAutoFit/>
          </a:bodyPr>
          <a:lstStyle/>
          <a:p>
            <a:r>
              <a:rPr lang="fi-FI" sz="1400" dirty="0"/>
              <a:t>ASUNNON KOKO NYT (n = 80)</a:t>
            </a:r>
          </a:p>
        </p:txBody>
      </p:sp>
      <p:sp>
        <p:nvSpPr>
          <p:cNvPr id="7" name="Tekstiruutu 6">
            <a:extLst>
              <a:ext uri="{FF2B5EF4-FFF2-40B4-BE49-F238E27FC236}">
                <a16:creationId xmlns:a16="http://schemas.microsoft.com/office/drawing/2014/main" id="{9C460B45-802B-4859-AC6F-BF19B40F1694}"/>
              </a:ext>
            </a:extLst>
          </p:cNvPr>
          <p:cNvSpPr txBox="1"/>
          <p:nvPr/>
        </p:nvSpPr>
        <p:spPr>
          <a:xfrm>
            <a:off x="467544" y="3697287"/>
            <a:ext cx="4137202" cy="307777"/>
          </a:xfrm>
          <a:prstGeom prst="rect">
            <a:avLst/>
          </a:prstGeom>
          <a:noFill/>
        </p:spPr>
        <p:txBody>
          <a:bodyPr wrap="square" rtlCol="0">
            <a:spAutoFit/>
          </a:bodyPr>
          <a:lstStyle/>
          <a:p>
            <a:r>
              <a:rPr lang="fi-FI" sz="1400" dirty="0"/>
              <a:t>PARAS ASUNNON KOKO 10 V PÄÄSTÄ (n = 76)</a:t>
            </a:r>
          </a:p>
        </p:txBody>
      </p:sp>
      <p:sp>
        <p:nvSpPr>
          <p:cNvPr id="11" name="Tekstiruutu 10">
            <a:extLst>
              <a:ext uri="{FF2B5EF4-FFF2-40B4-BE49-F238E27FC236}">
                <a16:creationId xmlns:a16="http://schemas.microsoft.com/office/drawing/2014/main" id="{779311B5-39CE-44C6-B30D-379B463370D7}"/>
              </a:ext>
            </a:extLst>
          </p:cNvPr>
          <p:cNvSpPr txBox="1"/>
          <p:nvPr/>
        </p:nvSpPr>
        <p:spPr>
          <a:xfrm>
            <a:off x="5759624" y="2444805"/>
            <a:ext cx="3276872" cy="2462213"/>
          </a:xfrm>
          <a:prstGeom prst="rect">
            <a:avLst/>
          </a:prstGeom>
          <a:noFill/>
        </p:spPr>
        <p:txBody>
          <a:bodyPr wrap="square" rtlCol="0">
            <a:spAutoFit/>
          </a:bodyPr>
          <a:lstStyle/>
          <a:p>
            <a:r>
              <a:rPr lang="fi-FI" sz="1400" dirty="0">
                <a:solidFill>
                  <a:srgbClr val="FF0000"/>
                </a:solidFill>
              </a:rPr>
              <a:t>Asumistaan paljon tai melko paljon miettineet asuvat Kivijärvellä pienemmissä asunnoissa, kuin vähän tai ei ollenkaan miettineet. Etenkin jälkimmäisessä ryhmässä nähdään, että 10 vuoden päästä paras asunto olisi huonemäärältään nykyistä pienempi. Yksiöiden arvostus pysyy pienenä mutta 2h+k ja 3h+k kokoisten asuntojen arvostus arvioidaan 10 vuoden päästä nykyistä suuremmaksi</a:t>
            </a:r>
          </a:p>
        </p:txBody>
      </p:sp>
      <p:pic>
        <p:nvPicPr>
          <p:cNvPr id="8" name="Kuva 7">
            <a:extLst>
              <a:ext uri="{FF2B5EF4-FFF2-40B4-BE49-F238E27FC236}">
                <a16:creationId xmlns:a16="http://schemas.microsoft.com/office/drawing/2014/main" id="{2D7083DF-0C00-4BAD-ACF2-BBB459CFF3D0}"/>
              </a:ext>
            </a:extLst>
          </p:cNvPr>
          <p:cNvPicPr/>
          <p:nvPr/>
        </p:nvPicPr>
        <p:blipFill>
          <a:blip r:embed="rId4"/>
          <a:stretch>
            <a:fillRect/>
          </a:stretch>
        </p:blipFill>
        <p:spPr>
          <a:xfrm>
            <a:off x="107504" y="1184914"/>
            <a:ext cx="5544616" cy="2388102"/>
          </a:xfrm>
          <a:prstGeom prst="rect">
            <a:avLst/>
          </a:prstGeom>
        </p:spPr>
      </p:pic>
      <p:pic>
        <p:nvPicPr>
          <p:cNvPr id="9" name="Kuva 8">
            <a:extLst>
              <a:ext uri="{FF2B5EF4-FFF2-40B4-BE49-F238E27FC236}">
                <a16:creationId xmlns:a16="http://schemas.microsoft.com/office/drawing/2014/main" id="{DECFBC22-E331-4145-A2AC-01A25CB82EC8}"/>
              </a:ext>
            </a:extLst>
          </p:cNvPr>
          <p:cNvPicPr/>
          <p:nvPr/>
        </p:nvPicPr>
        <p:blipFill>
          <a:blip r:embed="rId5"/>
          <a:stretch>
            <a:fillRect/>
          </a:stretch>
        </p:blipFill>
        <p:spPr>
          <a:xfrm>
            <a:off x="107504" y="4086585"/>
            <a:ext cx="5652120" cy="2388102"/>
          </a:xfrm>
          <a:prstGeom prst="rect">
            <a:avLst/>
          </a:prstGeom>
        </p:spPr>
      </p:pic>
    </p:spTree>
    <p:extLst>
      <p:ext uri="{BB962C8B-B14F-4D97-AF65-F5344CB8AC3E}">
        <p14:creationId xmlns:p14="http://schemas.microsoft.com/office/powerpoint/2010/main" val="2103948492"/>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6" name="Tekstiruutu 5">
            <a:extLst>
              <a:ext uri="{FF2B5EF4-FFF2-40B4-BE49-F238E27FC236}">
                <a16:creationId xmlns:a16="http://schemas.microsoft.com/office/drawing/2014/main" id="{C2C97FDD-B976-4A22-8D62-12153A115B1B}"/>
              </a:ext>
            </a:extLst>
          </p:cNvPr>
          <p:cNvSpPr txBox="1"/>
          <p:nvPr/>
        </p:nvSpPr>
        <p:spPr>
          <a:xfrm>
            <a:off x="467544" y="836712"/>
            <a:ext cx="8208912" cy="307777"/>
          </a:xfrm>
          <a:prstGeom prst="rect">
            <a:avLst/>
          </a:prstGeom>
          <a:noFill/>
        </p:spPr>
        <p:txBody>
          <a:bodyPr wrap="square" rtlCol="0">
            <a:spAutoFit/>
          </a:bodyPr>
          <a:lstStyle/>
          <a:p>
            <a:r>
              <a:rPr lang="fi-FI" sz="1400" dirty="0"/>
              <a:t>MISSÄ AJATTELEE ASUVANSA 10 V PÄÄSTÄ (61 vastaajaa, 70 valintaa)</a:t>
            </a:r>
          </a:p>
        </p:txBody>
      </p:sp>
      <p:sp>
        <p:nvSpPr>
          <p:cNvPr id="2" name="Tekstiruutu 1">
            <a:extLst>
              <a:ext uri="{FF2B5EF4-FFF2-40B4-BE49-F238E27FC236}">
                <a16:creationId xmlns:a16="http://schemas.microsoft.com/office/drawing/2014/main" id="{A7882AA2-4EEB-486C-A109-2A5475C34150}"/>
              </a:ext>
            </a:extLst>
          </p:cNvPr>
          <p:cNvSpPr txBox="1"/>
          <p:nvPr/>
        </p:nvSpPr>
        <p:spPr>
          <a:xfrm>
            <a:off x="457137" y="4725144"/>
            <a:ext cx="7704856" cy="1169551"/>
          </a:xfrm>
          <a:prstGeom prst="rect">
            <a:avLst/>
          </a:prstGeom>
          <a:noFill/>
        </p:spPr>
        <p:txBody>
          <a:bodyPr wrap="square" rtlCol="0">
            <a:spAutoFit/>
          </a:bodyPr>
          <a:lstStyle/>
          <a:p>
            <a:r>
              <a:rPr lang="fi-FI" sz="1400" dirty="0">
                <a:solidFill>
                  <a:srgbClr val="FF0000"/>
                </a:solidFill>
              </a:rPr>
              <a:t>Kysymyksessä pystyi valitsemaan useamman kuin yhden vaihtoehdon, jos esim. aikoo asua osavuotisesti kahdessa paikassa. </a:t>
            </a:r>
          </a:p>
          <a:p>
            <a:r>
              <a:rPr lang="fi-FI" sz="1400" dirty="0">
                <a:solidFill>
                  <a:srgbClr val="FF0000"/>
                </a:solidFill>
              </a:rPr>
              <a:t>Asumistaan paljon tai melko paljon miettineistä noin 40 % aikoo asua ainakin osan vuotta muualla Keski-Suomessa tai Suomessa. Muuttoalttius onkin tässä ryhmässä korkeampi kuin asumistaan vähän tai ei ollenkaan miettineissä </a:t>
            </a:r>
          </a:p>
        </p:txBody>
      </p:sp>
      <p:pic>
        <p:nvPicPr>
          <p:cNvPr id="7" name="Kuva 6">
            <a:extLst>
              <a:ext uri="{FF2B5EF4-FFF2-40B4-BE49-F238E27FC236}">
                <a16:creationId xmlns:a16="http://schemas.microsoft.com/office/drawing/2014/main" id="{64723A43-FEBA-4D4C-AD22-E8702C5970B6}"/>
              </a:ext>
            </a:extLst>
          </p:cNvPr>
          <p:cNvPicPr/>
          <p:nvPr/>
        </p:nvPicPr>
        <p:blipFill>
          <a:blip r:embed="rId4"/>
          <a:stretch>
            <a:fillRect/>
          </a:stretch>
        </p:blipFill>
        <p:spPr>
          <a:xfrm>
            <a:off x="323528" y="1268760"/>
            <a:ext cx="6408712" cy="3207444"/>
          </a:xfrm>
          <a:prstGeom prst="rect">
            <a:avLst/>
          </a:prstGeom>
        </p:spPr>
      </p:pic>
    </p:spTree>
    <p:extLst>
      <p:ext uri="{BB962C8B-B14F-4D97-AF65-F5344CB8AC3E}">
        <p14:creationId xmlns:p14="http://schemas.microsoft.com/office/powerpoint/2010/main" val="80746335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73A93497-A962-4E5A-9738-99B6485C413C}"/>
              </a:ext>
            </a:extLst>
          </p:cNvPr>
          <p:cNvPicPr>
            <a:picLocks noChangeAspect="1"/>
          </p:cNvPicPr>
          <p:nvPr/>
        </p:nvPicPr>
        <p:blipFill>
          <a:blip r:embed="rId2"/>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F5133C60-E3E2-402E-845F-70D34D1EFA8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5" name="Sisällön paikkamerkki 2">
            <a:extLst>
              <a:ext uri="{FF2B5EF4-FFF2-40B4-BE49-F238E27FC236}">
                <a16:creationId xmlns:a16="http://schemas.microsoft.com/office/drawing/2014/main" id="{7980CB64-8363-46A0-B0FB-DED587CFD440}"/>
              </a:ext>
            </a:extLst>
          </p:cNvPr>
          <p:cNvSpPr txBox="1">
            <a:spLocks/>
          </p:cNvSpPr>
          <p:nvPr/>
        </p:nvSpPr>
        <p:spPr>
          <a:xfrm>
            <a:off x="236077" y="672953"/>
            <a:ext cx="8689149" cy="60684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r>
              <a:rPr kumimoji="0" lang="fi-FI" sz="2400" b="1" i="0" u="none" strike="noStrike" kern="1200" cap="none" spc="0" normalizeH="0" baseline="0" noProof="0" dirty="0">
                <a:ln>
                  <a:noFill/>
                </a:ln>
                <a:solidFill>
                  <a:sysClr val="windowText" lastClr="000000"/>
                </a:solidFill>
                <a:effectLst/>
                <a:uLnTx/>
                <a:uFillTx/>
              </a:rPr>
              <a:t>Kivijärven erityispiirteet ja painopisteet</a:t>
            </a:r>
            <a:endParaRPr kumimoji="0" lang="en-US" sz="2400" b="1" i="0" u="none" strike="noStrike" kern="1200" cap="none" spc="0" normalizeH="0" baseline="0" noProof="0" dirty="0">
              <a:ln>
                <a:noFill/>
              </a:ln>
              <a:solidFill>
                <a:sysClr val="windowText" lastClr="000000"/>
              </a:solidFill>
              <a:effectLst/>
              <a:uLnTx/>
              <a:uFillTx/>
            </a:endParaRP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sysClr val="windowText" lastClr="000000"/>
                </a:solidFill>
                <a:effectLst/>
                <a:uLnTx/>
                <a:uFillTx/>
                <a:ea typeface="+mn-ea"/>
                <a:cs typeface="+mn-cs"/>
              </a:rPr>
              <a:t>Keskustassa niin kunnan kuin yksityisten omistamia asuntoja, etupäässä rivitaloja. Vanhustentukiyhdistys pienessä roolissa ja toiminta vähäistä</a:t>
            </a:r>
            <a:r>
              <a:rPr kumimoji="0" lang="en-US" sz="1600" b="0" i="0" u="none" strike="noStrike" kern="1200" cap="none" spc="0" normalizeH="0" baseline="0" noProof="0" dirty="0">
                <a:ln>
                  <a:noFill/>
                </a:ln>
                <a:solidFill>
                  <a:sysClr val="windowText" lastClr="000000"/>
                </a:solidFill>
                <a:effectLst/>
                <a:uLnTx/>
                <a:uFillTx/>
                <a:ea typeface="+mn-ea"/>
                <a:cs typeface="+mn-cs"/>
              </a:rPr>
              <a:t>​</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sysClr val="windowText" lastClr="000000"/>
                </a:solidFill>
                <a:effectLst/>
                <a:uLnTx/>
                <a:uFillTx/>
                <a:ea typeface="+mn-ea"/>
                <a:cs typeface="+mn-cs"/>
              </a:rPr>
              <a:t>Kunnan asuntoja muutettu esteettömiksi tarve kerrallaan. Suurta tarvetta laajoille remonteille ei ole eikä uusrakentamisella</a:t>
            </a:r>
            <a:r>
              <a:rPr kumimoji="0" lang="en-US" sz="1600" b="0" i="0" u="none" strike="noStrike" kern="1200" cap="none" spc="0" normalizeH="0" baseline="0" noProof="0" dirty="0">
                <a:ln>
                  <a:noFill/>
                </a:ln>
                <a:solidFill>
                  <a:sysClr val="windowText" lastClr="000000"/>
                </a:solidFill>
                <a:effectLst/>
                <a:uLnTx/>
                <a:uFillTx/>
                <a:ea typeface="+mn-ea"/>
                <a:cs typeface="+mn-cs"/>
              </a:rPr>
              <a:t>​</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sysClr val="windowText" lastClr="000000"/>
                </a:solidFill>
                <a:effectLst/>
                <a:uLnTx/>
                <a:uFillTx/>
                <a:ea typeface="+mn-ea"/>
                <a:cs typeface="+mn-cs"/>
              </a:rPr>
              <a:t>Tehty pitkään työtä esteettömyyden ja ikäihmisten palveluiden eteen. Esteettömyyttä tuettu myös ympäristön kehittämisellä</a:t>
            </a:r>
            <a:r>
              <a:rPr kumimoji="0" lang="en-US" sz="1600" b="0" i="0" u="none" strike="noStrike" kern="1200" cap="none" spc="0" normalizeH="0" baseline="0" noProof="0" dirty="0">
                <a:ln>
                  <a:noFill/>
                </a:ln>
                <a:solidFill>
                  <a:sysClr val="windowText" lastClr="000000"/>
                </a:solidFill>
                <a:effectLst/>
                <a:uLnTx/>
                <a:uFillTx/>
                <a:ea typeface="+mn-ea"/>
                <a:cs typeface="+mn-cs"/>
              </a:rPr>
              <a:t>​</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sysClr val="windowText" lastClr="000000"/>
                </a:solidFill>
                <a:effectLst/>
                <a:uLnTx/>
                <a:uFillTx/>
                <a:ea typeface="+mn-ea"/>
                <a:cs typeface="+mn-cs"/>
              </a:rPr>
              <a:t>Kunta toiminut vahvasti mahdollistajan roolissa mm. tarjoamalla ilmaiset tilat järjestöjen käyttöön (Kivijärvi talo)</a:t>
            </a:r>
            <a:r>
              <a:rPr kumimoji="0" lang="en-US" sz="1600" b="0" i="0" u="none" strike="noStrike" kern="1200" cap="none" spc="0" normalizeH="0" baseline="0" noProof="0" dirty="0">
                <a:ln>
                  <a:noFill/>
                </a:ln>
                <a:solidFill>
                  <a:sysClr val="windowText" lastClr="000000"/>
                </a:solidFill>
                <a:effectLst/>
                <a:uLnTx/>
                <a:uFillTx/>
                <a:ea typeface="+mn-ea"/>
                <a:cs typeface="+mn-cs"/>
              </a:rPr>
              <a:t>​</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sysClr val="windowText" lastClr="000000"/>
                </a:solidFill>
                <a:effectLst/>
                <a:uLnTx/>
                <a:uFillTx/>
                <a:ea typeface="+mn-ea"/>
                <a:cs typeface="+mn-cs"/>
              </a:rPr>
              <a:t>Kolmas sektori aktiivinen ja vahva</a:t>
            </a:r>
            <a:r>
              <a:rPr kumimoji="0" lang="en-US" sz="1600" b="0" i="0" u="none" strike="noStrike" kern="1200" cap="none" spc="0" normalizeH="0" baseline="0" noProof="0" dirty="0">
                <a:ln>
                  <a:noFill/>
                </a:ln>
                <a:solidFill>
                  <a:sysClr val="windowText" lastClr="000000"/>
                </a:solidFill>
                <a:effectLst/>
                <a:uLnTx/>
                <a:uFillTx/>
                <a:ea typeface="+mn-ea"/>
                <a:cs typeface="+mn-cs"/>
              </a:rPr>
              <a:t>​​</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fi-FI" sz="1600" b="0" i="0" u="none" strike="noStrike" kern="1200" cap="none" spc="0" normalizeH="0" baseline="0" noProof="0" dirty="0" err="1">
                <a:ln>
                  <a:noFill/>
                </a:ln>
                <a:solidFill>
                  <a:sysClr val="windowText" lastClr="000000"/>
                </a:solidFill>
                <a:effectLst/>
                <a:uLnTx/>
                <a:uFillTx/>
                <a:ea typeface="+mn-ea"/>
                <a:cs typeface="+mn-cs"/>
              </a:rPr>
              <a:t>Hoivarannan</a:t>
            </a:r>
            <a:r>
              <a:rPr kumimoji="0" lang="fi-FI" sz="1600" b="0" i="0" u="none" strike="noStrike" kern="1200" cap="none" spc="0" normalizeH="0" baseline="0" noProof="0" dirty="0">
                <a:ln>
                  <a:noFill/>
                </a:ln>
                <a:solidFill>
                  <a:sysClr val="windowText" lastClr="000000"/>
                </a:solidFill>
                <a:effectLst/>
                <a:uLnTx/>
                <a:uFillTx/>
                <a:ea typeface="+mn-ea"/>
                <a:cs typeface="+mn-cs"/>
              </a:rPr>
              <a:t> tiloille olisi tarve saada käyttöä</a:t>
            </a:r>
            <a:r>
              <a:rPr kumimoji="0" lang="en-US" sz="1600" b="0" i="0" u="none" strike="noStrike" kern="1200" cap="none" spc="0" normalizeH="0" baseline="0" noProof="0" dirty="0">
                <a:ln>
                  <a:noFill/>
                </a:ln>
                <a:solidFill>
                  <a:sysClr val="windowText" lastClr="000000"/>
                </a:solidFill>
                <a:effectLst/>
                <a:uLnTx/>
                <a:uFillTx/>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1540165"/>
      </p:ext>
    </p:extLst>
  </p:cSld>
  <p:clrMapOvr>
    <a:masterClrMapping/>
  </p:clrMapOvr>
  <mc:AlternateContent xmlns:mc="http://schemas.openxmlformats.org/markup-compatibility/2006" xmlns:p14="http://schemas.microsoft.com/office/powerpoint/2010/main">
    <mc:Choice Requires="p14">
      <p:transition spd="slow" p14:dur="2000" advTm="8808"/>
    </mc:Choice>
    <mc:Fallback xmlns="">
      <p:transition spd="slow" advTm="880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7544" y="1484784"/>
            <a:ext cx="8229600" cy="3600399"/>
          </a:xfrm>
        </p:spPr>
        <p:txBody>
          <a:bodyPr/>
          <a:lstStyle/>
          <a:p>
            <a:pPr algn="l" eaLnBrk="1" hangingPunct="1"/>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dirty="0">
                <a:solidFill>
                  <a:schemeClr val="tx1"/>
                </a:solidFill>
              </a:rPr>
            </a:br>
            <a:br>
              <a:rPr lang="fi-FI" altLang="fi-FI" sz="2400"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endParaRPr lang="fi-FI" altLang="fi-FI" sz="2000" b="1" dirty="0">
              <a:solidFill>
                <a:schemeClr val="tx1"/>
              </a:solidFill>
            </a:endParaRPr>
          </a:p>
        </p:txBody>
      </p:sp>
      <p:pic>
        <p:nvPicPr>
          <p:cNvPr id="6" name="Kuva 5">
            <a:extLst>
              <a:ext uri="{FF2B5EF4-FFF2-40B4-BE49-F238E27FC236}">
                <a16:creationId xmlns:a16="http://schemas.microsoft.com/office/drawing/2014/main" id="{0CC2C8BF-284A-4772-81B9-8ACCFEB0B329}"/>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7" name="Kuva 6" descr="I:\Ytyä-hanke\Tiedotus\YM_logo_official_fi_sv_RGB_2colour_L.jpg">
            <a:extLst>
              <a:ext uri="{FF2B5EF4-FFF2-40B4-BE49-F238E27FC236}">
                <a16:creationId xmlns:a16="http://schemas.microsoft.com/office/drawing/2014/main" id="{BCE30A91-4F74-46AB-9548-38BCF6F7845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9" name="Tekstiruutu 8">
            <a:extLst>
              <a:ext uri="{FF2B5EF4-FFF2-40B4-BE49-F238E27FC236}">
                <a16:creationId xmlns:a16="http://schemas.microsoft.com/office/drawing/2014/main" id="{3A1F923E-8426-45F8-ADA7-539795F92927}"/>
              </a:ext>
            </a:extLst>
          </p:cNvPr>
          <p:cNvSpPr txBox="1"/>
          <p:nvPr/>
        </p:nvSpPr>
        <p:spPr>
          <a:xfrm>
            <a:off x="425446" y="798959"/>
            <a:ext cx="7920880" cy="5663089"/>
          </a:xfrm>
          <a:prstGeom prst="rect">
            <a:avLst/>
          </a:prstGeom>
          <a:noFill/>
        </p:spPr>
        <p:txBody>
          <a:bodyPr wrap="square" rtlCol="0">
            <a:spAutoFit/>
          </a:bodyPr>
          <a:lstStyle/>
          <a:p>
            <a:r>
              <a:rPr lang="fi-FI" sz="2400" b="1" dirty="0">
                <a:latin typeface="+mn-lt"/>
                <a:sym typeface="Wingdings" panose="05000000000000000000" pitchFamily="2" charset="2"/>
              </a:rPr>
              <a:t>Kysely asumisesta </a:t>
            </a:r>
            <a:r>
              <a:rPr lang="fi-FI" sz="2400" b="1" dirty="0" err="1">
                <a:latin typeface="+mn-lt"/>
                <a:sym typeface="Wingdings" panose="05000000000000000000" pitchFamily="2" charset="2"/>
              </a:rPr>
              <a:t>Saarikan</a:t>
            </a:r>
            <a:r>
              <a:rPr lang="fi-FI" sz="2400" b="1" dirty="0">
                <a:latin typeface="+mn-lt"/>
                <a:sym typeface="Wingdings" panose="05000000000000000000" pitchFamily="2" charset="2"/>
              </a:rPr>
              <a:t> alueen 63-68 -vuotiaille:</a:t>
            </a:r>
          </a:p>
          <a:p>
            <a:pPr marL="285750" indent="-285750">
              <a:buFontTx/>
              <a:buChar char="-"/>
            </a:pPr>
            <a:r>
              <a:rPr lang="fi-FI" sz="1600" dirty="0">
                <a:latin typeface="+mn-lt"/>
                <a:sym typeface="Wingdings" panose="05000000000000000000" pitchFamily="2" charset="2"/>
              </a:rPr>
              <a:t>Kyselyn otoskoko 2014 asukasta</a:t>
            </a:r>
          </a:p>
          <a:p>
            <a:pPr marL="285750" indent="-285750">
              <a:buFontTx/>
              <a:buChar char="-"/>
            </a:pPr>
            <a:r>
              <a:rPr lang="fi-FI" sz="1600" dirty="0">
                <a:latin typeface="+mn-lt"/>
              </a:rPr>
              <a:t>Ikäluokan 63-68 v. valintaperusteet: </a:t>
            </a:r>
          </a:p>
          <a:p>
            <a:pPr marL="742950" lvl="1" indent="-285750">
              <a:buFontTx/>
              <a:buChar char="-"/>
            </a:pPr>
            <a:r>
              <a:rPr lang="fi-FI" sz="1600" dirty="0">
                <a:latin typeface="+mn-lt"/>
              </a:rPr>
              <a:t>Kohderyhmäksi haluttiin nimenomaan ei </a:t>
            </a:r>
            <a:r>
              <a:rPr lang="fi-FI" sz="1600" dirty="0" err="1">
                <a:latin typeface="+mn-lt"/>
              </a:rPr>
              <a:t>Saarikan</a:t>
            </a:r>
            <a:r>
              <a:rPr lang="fi-FI" sz="1600" dirty="0">
                <a:latin typeface="+mn-lt"/>
              </a:rPr>
              <a:t> palveluita käyttävät, ns. senioriasumisen asukkaat</a:t>
            </a:r>
          </a:p>
          <a:p>
            <a:pPr marL="742950" lvl="1" indent="-285750">
              <a:buFontTx/>
              <a:buChar char="-"/>
            </a:pPr>
            <a:r>
              <a:rPr lang="fi-FI" sz="1600" dirty="0">
                <a:latin typeface="+mn-lt"/>
              </a:rPr>
              <a:t>Eläkkeelle jäädessä muuttaminen mahdollisuus. Toimintakyvyn heiketessä usein pakko</a:t>
            </a:r>
          </a:p>
          <a:p>
            <a:pPr marL="742950" lvl="1" indent="-285750">
              <a:buFontTx/>
              <a:buChar char="-"/>
            </a:pPr>
            <a:r>
              <a:rPr lang="fi-FI" sz="1600" dirty="0">
                <a:latin typeface="+mn-lt"/>
              </a:rPr>
              <a:t>Oman asumisen miettimiseen herättely</a:t>
            </a:r>
            <a:endParaRPr lang="fi-FI" sz="1600" dirty="0">
              <a:latin typeface="+mn-lt"/>
              <a:sym typeface="Wingdings" panose="05000000000000000000" pitchFamily="2" charset="2"/>
            </a:endParaRPr>
          </a:p>
          <a:p>
            <a:pPr marL="285750" indent="-285750">
              <a:buFontTx/>
              <a:buChar char="-"/>
            </a:pPr>
            <a:r>
              <a:rPr lang="fi-FI" sz="1600" dirty="0">
                <a:latin typeface="+mn-lt"/>
                <a:sym typeface="Wingdings" panose="05000000000000000000" pitchFamily="2" charset="2"/>
              </a:rPr>
              <a:t>I kierros tekstiviestillä kaikille ikäryhmään kuuluville, joille löytyi puhelinnumero</a:t>
            </a:r>
          </a:p>
          <a:p>
            <a:pPr marL="742950" lvl="1" indent="-285750">
              <a:buFontTx/>
              <a:buChar char="-"/>
            </a:pPr>
            <a:r>
              <a:rPr lang="fi-FI" sz="1600" dirty="0">
                <a:latin typeface="+mn-lt"/>
                <a:sym typeface="Wingdings" panose="05000000000000000000" pitchFamily="2" charset="2"/>
              </a:rPr>
              <a:t>14.10 ensimmäinen viesti</a:t>
            </a:r>
          </a:p>
          <a:p>
            <a:pPr marL="742950" lvl="1" indent="-285750">
              <a:buFontTx/>
              <a:buChar char="-"/>
            </a:pPr>
            <a:r>
              <a:rPr lang="fi-FI" sz="1600" dirty="0">
                <a:latin typeface="+mn-lt"/>
                <a:sym typeface="Wingdings" panose="05000000000000000000" pitchFamily="2" charset="2"/>
              </a:rPr>
              <a:t>22.10 muistutusviesti</a:t>
            </a:r>
          </a:p>
          <a:p>
            <a:pPr marL="742950" lvl="1" indent="-285750">
              <a:buFont typeface="Wingdings" panose="05000000000000000000" pitchFamily="2" charset="2"/>
              <a:buChar char="à"/>
            </a:pPr>
            <a:r>
              <a:rPr lang="fi-FI" sz="1600" dirty="0">
                <a:latin typeface="+mn-lt"/>
                <a:sym typeface="Wingdings" panose="05000000000000000000" pitchFamily="2" charset="2"/>
              </a:rPr>
              <a:t>720 vastausta tekstiviestien kautta</a:t>
            </a:r>
          </a:p>
          <a:p>
            <a:pPr lvl="1"/>
            <a:r>
              <a:rPr lang="fi-FI" sz="1600" dirty="0">
                <a:latin typeface="+mn-lt"/>
                <a:sym typeface="Wingdings" panose="05000000000000000000" pitchFamily="2" charset="2"/>
              </a:rPr>
              <a:t>-    19.10 maapostissa kyselylomake niille, joiden puhelinnumeroa ei 	löytynyt. Palautuskuori toivottiin postitettavan viimeistään 2.11</a:t>
            </a:r>
          </a:p>
          <a:p>
            <a:pPr marL="285750" indent="-285750">
              <a:buFontTx/>
              <a:buChar char="-"/>
            </a:pPr>
            <a:r>
              <a:rPr lang="fi-FI" sz="1600" dirty="0">
                <a:latin typeface="+mn-lt"/>
                <a:sym typeface="Wingdings" panose="05000000000000000000" pitchFamily="2" charset="2"/>
              </a:rPr>
              <a:t>II kierros kirjepostitus tekstiviestilinkin kautta vastaamatta jättäneille 28.10 - 4.11. Palautuskuori pyydettiin postitettavan viimeistään 14.11 </a:t>
            </a:r>
          </a:p>
          <a:p>
            <a:pPr marL="285750" indent="-285750">
              <a:buFontTx/>
              <a:buChar char="-"/>
            </a:pPr>
            <a:r>
              <a:rPr lang="fi-FI" sz="1600" dirty="0">
                <a:latin typeface="+mn-lt"/>
                <a:sym typeface="Wingdings" panose="05000000000000000000" pitchFamily="2" charset="2"/>
              </a:rPr>
              <a:t>Vastaukset saatiin syötettyä to 9.12. Vastaajia yhteensä 1197  vastausprosentti koko </a:t>
            </a:r>
            <a:r>
              <a:rPr lang="fi-FI" sz="1600" dirty="0" err="1">
                <a:latin typeface="+mn-lt"/>
                <a:sym typeface="Wingdings" panose="05000000000000000000" pitchFamily="2" charset="2"/>
              </a:rPr>
              <a:t>Saarikan</a:t>
            </a:r>
            <a:r>
              <a:rPr lang="fi-FI" sz="1600" dirty="0">
                <a:latin typeface="+mn-lt"/>
                <a:sym typeface="Wingdings" panose="05000000000000000000" pitchFamily="2" charset="2"/>
              </a:rPr>
              <a:t> alueella oli 59,3</a:t>
            </a:r>
          </a:p>
          <a:p>
            <a:endParaRPr lang="fi-FI" sz="1600" dirty="0">
              <a:latin typeface="+mn-lt"/>
              <a:sym typeface="Wingdings" panose="05000000000000000000" pitchFamily="2" charset="2"/>
            </a:endParaRPr>
          </a:p>
          <a:p>
            <a:r>
              <a:rPr lang="fi-FI" sz="1600" b="1" dirty="0">
                <a:latin typeface="+mn-lt"/>
                <a:sym typeface="Wingdings" panose="05000000000000000000" pitchFamily="2" charset="2"/>
              </a:rPr>
              <a:t>Kivijärvelle kyselyitä lähti 128:lle asukkaalle, joista 80 vastasi  vastausprosentti 62,5, joka oli kyselyn korkein </a:t>
            </a:r>
          </a:p>
          <a:p>
            <a:endParaRPr lang="fi-FI" dirty="0">
              <a:sym typeface="Wingdings" panose="05000000000000000000" pitchFamily="2" charset="2"/>
            </a:endParaRPr>
          </a:p>
        </p:txBody>
      </p:sp>
    </p:spTree>
    <p:extLst>
      <p:ext uri="{BB962C8B-B14F-4D97-AF65-F5344CB8AC3E}">
        <p14:creationId xmlns:p14="http://schemas.microsoft.com/office/powerpoint/2010/main" val="1548889715"/>
      </p:ext>
    </p:extLst>
  </p:cSld>
  <p:clrMapOvr>
    <a:masterClrMapping/>
  </p:clrMapOvr>
  <mc:AlternateContent xmlns:mc="http://schemas.openxmlformats.org/markup-compatibility/2006" xmlns:p14="http://schemas.microsoft.com/office/powerpoint/2010/main">
    <mc:Choice Requires="p14">
      <p:transition spd="slow" p14:dur="2000" advTm="10766"/>
    </mc:Choice>
    <mc:Fallback xmlns="">
      <p:transition spd="slow" advTm="1076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F35D984B-67CD-47C2-85B8-50E74217FA4E}"/>
              </a:ext>
            </a:extLst>
          </p:cNvPr>
          <p:cNvSpPr txBox="1"/>
          <p:nvPr/>
        </p:nvSpPr>
        <p:spPr>
          <a:xfrm>
            <a:off x="899592" y="648577"/>
            <a:ext cx="7128792" cy="369332"/>
          </a:xfrm>
          <a:prstGeom prst="rect">
            <a:avLst/>
          </a:prstGeom>
          <a:noFill/>
        </p:spPr>
        <p:txBody>
          <a:bodyPr wrap="square" rtlCol="0">
            <a:spAutoFit/>
          </a:bodyPr>
          <a:lstStyle/>
          <a:p>
            <a:pPr algn="ctr"/>
            <a:r>
              <a:rPr lang="fi-FI" b="1" dirty="0"/>
              <a:t>KIVIJÄRVEN VASTAAJIEN TAUSTATIEDOT</a:t>
            </a:r>
          </a:p>
        </p:txBody>
      </p:sp>
      <p:sp>
        <p:nvSpPr>
          <p:cNvPr id="6" name="Tekstiruutu 5">
            <a:extLst>
              <a:ext uri="{FF2B5EF4-FFF2-40B4-BE49-F238E27FC236}">
                <a16:creationId xmlns:a16="http://schemas.microsoft.com/office/drawing/2014/main" id="{BF860B78-4F7C-4E16-91DD-54696F1A1828}"/>
              </a:ext>
            </a:extLst>
          </p:cNvPr>
          <p:cNvSpPr txBox="1"/>
          <p:nvPr/>
        </p:nvSpPr>
        <p:spPr>
          <a:xfrm>
            <a:off x="899592" y="1130016"/>
            <a:ext cx="3168352" cy="307777"/>
          </a:xfrm>
          <a:prstGeom prst="rect">
            <a:avLst/>
          </a:prstGeom>
          <a:noFill/>
        </p:spPr>
        <p:txBody>
          <a:bodyPr wrap="square" rtlCol="0">
            <a:spAutoFit/>
          </a:bodyPr>
          <a:lstStyle/>
          <a:p>
            <a:r>
              <a:rPr lang="fi-FI" sz="1400" dirty="0"/>
              <a:t>SUKUPUOLI</a:t>
            </a:r>
          </a:p>
        </p:txBody>
      </p:sp>
      <p:sp>
        <p:nvSpPr>
          <p:cNvPr id="8" name="Tekstiruutu 7">
            <a:extLst>
              <a:ext uri="{FF2B5EF4-FFF2-40B4-BE49-F238E27FC236}">
                <a16:creationId xmlns:a16="http://schemas.microsoft.com/office/drawing/2014/main" id="{CE657EE1-3E75-4C26-9A3E-3F7AC695EFEF}"/>
              </a:ext>
            </a:extLst>
          </p:cNvPr>
          <p:cNvSpPr txBox="1"/>
          <p:nvPr/>
        </p:nvSpPr>
        <p:spPr>
          <a:xfrm>
            <a:off x="953433" y="3562439"/>
            <a:ext cx="2952328" cy="307777"/>
          </a:xfrm>
          <a:prstGeom prst="rect">
            <a:avLst/>
          </a:prstGeom>
          <a:noFill/>
        </p:spPr>
        <p:txBody>
          <a:bodyPr wrap="square" rtlCol="0">
            <a:spAutoFit/>
          </a:bodyPr>
          <a:lstStyle/>
          <a:p>
            <a:r>
              <a:rPr lang="fi-FI" sz="1400" dirty="0"/>
              <a:t>PERHETILANNE</a:t>
            </a:r>
          </a:p>
        </p:txBody>
      </p:sp>
      <p:sp>
        <p:nvSpPr>
          <p:cNvPr id="12" name="Tekstiruutu 11">
            <a:extLst>
              <a:ext uri="{FF2B5EF4-FFF2-40B4-BE49-F238E27FC236}">
                <a16:creationId xmlns:a16="http://schemas.microsoft.com/office/drawing/2014/main" id="{6AFE405E-F090-41C3-9CB9-F0ACDE4B1E31}"/>
              </a:ext>
            </a:extLst>
          </p:cNvPr>
          <p:cNvSpPr txBox="1"/>
          <p:nvPr/>
        </p:nvSpPr>
        <p:spPr>
          <a:xfrm>
            <a:off x="4067944" y="2932296"/>
            <a:ext cx="4248472" cy="307777"/>
          </a:xfrm>
          <a:prstGeom prst="rect">
            <a:avLst/>
          </a:prstGeom>
          <a:noFill/>
        </p:spPr>
        <p:txBody>
          <a:bodyPr wrap="square" rtlCol="0">
            <a:spAutoFit/>
          </a:bodyPr>
          <a:lstStyle/>
          <a:p>
            <a:r>
              <a:rPr lang="fi-FI" sz="1400" dirty="0"/>
              <a:t>VASTAAJIEN IKÄ</a:t>
            </a:r>
          </a:p>
        </p:txBody>
      </p:sp>
      <p:graphicFrame>
        <p:nvGraphicFramePr>
          <p:cNvPr id="9" name="ChartObject">
            <a:extLst>
              <a:ext uri="{FF2B5EF4-FFF2-40B4-BE49-F238E27FC236}">
                <a16:creationId xmlns:a16="http://schemas.microsoft.com/office/drawing/2014/main" id="{9C426C20-286E-4A34-86C9-0F42A9B11BE8}"/>
              </a:ext>
            </a:extLst>
          </p:cNvPr>
          <p:cNvGraphicFramePr/>
          <p:nvPr>
            <p:extLst>
              <p:ext uri="{D42A27DB-BD31-4B8C-83A1-F6EECF244321}">
                <p14:modId xmlns:p14="http://schemas.microsoft.com/office/powerpoint/2010/main" val="1372478640"/>
              </p:ext>
            </p:extLst>
          </p:nvPr>
        </p:nvGraphicFramePr>
        <p:xfrm>
          <a:off x="347382" y="1430465"/>
          <a:ext cx="3525912" cy="18650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Object">
            <a:extLst>
              <a:ext uri="{FF2B5EF4-FFF2-40B4-BE49-F238E27FC236}">
                <a16:creationId xmlns:a16="http://schemas.microsoft.com/office/drawing/2014/main" id="{086E3C2D-926B-4272-8E84-7554486BC76F}"/>
              </a:ext>
            </a:extLst>
          </p:cNvPr>
          <p:cNvGraphicFramePr/>
          <p:nvPr>
            <p:extLst>
              <p:ext uri="{D42A27DB-BD31-4B8C-83A1-F6EECF244321}">
                <p14:modId xmlns:p14="http://schemas.microsoft.com/office/powerpoint/2010/main" val="3142251855"/>
              </p:ext>
            </p:extLst>
          </p:nvPr>
        </p:nvGraphicFramePr>
        <p:xfrm>
          <a:off x="347382" y="4035570"/>
          <a:ext cx="4318000" cy="197555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 name="Taulukko 4">
            <a:extLst>
              <a:ext uri="{FF2B5EF4-FFF2-40B4-BE49-F238E27FC236}">
                <a16:creationId xmlns:a16="http://schemas.microsoft.com/office/drawing/2014/main" id="{0CA403E8-C0AC-4885-8C63-88455F503323}"/>
              </a:ext>
            </a:extLst>
          </p:cNvPr>
          <p:cNvGraphicFramePr>
            <a:graphicFrameLocks noGrp="1"/>
          </p:cNvGraphicFramePr>
          <p:nvPr>
            <p:extLst>
              <p:ext uri="{D42A27DB-BD31-4B8C-83A1-F6EECF244321}">
                <p14:modId xmlns:p14="http://schemas.microsoft.com/office/powerpoint/2010/main" val="2477829976"/>
              </p:ext>
            </p:extLst>
          </p:nvPr>
        </p:nvGraphicFramePr>
        <p:xfrm>
          <a:off x="4211960" y="3240073"/>
          <a:ext cx="4392489" cy="548640"/>
        </p:xfrm>
        <a:graphic>
          <a:graphicData uri="http://schemas.openxmlformats.org/drawingml/2006/table">
            <a:tbl>
              <a:tblPr firstRow="1" bandRow="1"/>
              <a:tblGrid>
                <a:gridCol w="1464163">
                  <a:extLst>
                    <a:ext uri="{9D8B030D-6E8A-4147-A177-3AD203B41FA5}">
                      <a16:colId xmlns:a16="http://schemas.microsoft.com/office/drawing/2014/main" val="788489864"/>
                    </a:ext>
                  </a:extLst>
                </a:gridCol>
                <a:gridCol w="1464163">
                  <a:extLst>
                    <a:ext uri="{9D8B030D-6E8A-4147-A177-3AD203B41FA5}">
                      <a16:colId xmlns:a16="http://schemas.microsoft.com/office/drawing/2014/main" val="3342261252"/>
                    </a:ext>
                  </a:extLst>
                </a:gridCol>
                <a:gridCol w="1464163">
                  <a:extLst>
                    <a:ext uri="{9D8B030D-6E8A-4147-A177-3AD203B41FA5}">
                      <a16:colId xmlns:a16="http://schemas.microsoft.com/office/drawing/2014/main" val="3106658442"/>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r"/>
                      <a:r>
                        <a:rPr sz="1200" b="1" i="0" u="none" dirty="0" err="1">
                          <a:solidFill>
                            <a:srgbClr val="333333"/>
                          </a:solidFill>
                          <a:latin typeface="Arial"/>
                        </a:rPr>
                        <a:t>Minimiarvo</a:t>
                      </a:r>
                      <a:endParaRPr sz="1200" b="1"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r"/>
                      <a:r>
                        <a:rPr sz="1200" b="1" i="0" u="none" dirty="0" err="1">
                          <a:solidFill>
                            <a:srgbClr val="333333"/>
                          </a:solidFill>
                          <a:latin typeface="Arial"/>
                        </a:rPr>
                        <a:t>Maksimiarvo</a:t>
                      </a:r>
                      <a:endParaRPr sz="1200" b="1"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r"/>
                      <a:r>
                        <a:rPr sz="1200" b="1" i="0" u="none" dirty="0" err="1">
                          <a:solidFill>
                            <a:srgbClr val="333333"/>
                          </a:solidFill>
                          <a:latin typeface="Arial"/>
                        </a:rPr>
                        <a:t>Keskiarvo</a:t>
                      </a:r>
                      <a:endParaRPr sz="1200" b="1"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2160836931"/>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r"/>
                      <a:r>
                        <a:rPr sz="1200" b="0" i="0" u="none">
                          <a:solidFill>
                            <a:srgbClr val="333333"/>
                          </a:solidFill>
                          <a:latin typeface="Arial"/>
                        </a:rPr>
                        <a:t>62,0</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r"/>
                      <a:r>
                        <a:rPr sz="1200" b="0" i="0" u="none">
                          <a:solidFill>
                            <a:srgbClr val="333333"/>
                          </a:solidFill>
                          <a:latin typeface="Arial"/>
                        </a:rPr>
                        <a:t>69,0</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r"/>
                      <a:r>
                        <a:rPr sz="1200" b="0" i="0" u="none" dirty="0">
                          <a:solidFill>
                            <a:srgbClr val="333333"/>
                          </a:solidFill>
                          <a:latin typeface="Arial"/>
                        </a:rPr>
                        <a:t>65,5</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863714142"/>
                  </a:ext>
                </a:extLst>
              </a:tr>
            </a:tbl>
          </a:graphicData>
        </a:graphic>
      </p:graphicFrame>
      <p:sp>
        <p:nvSpPr>
          <p:cNvPr id="7" name="Tekstiruutu 6">
            <a:extLst>
              <a:ext uri="{FF2B5EF4-FFF2-40B4-BE49-F238E27FC236}">
                <a16:creationId xmlns:a16="http://schemas.microsoft.com/office/drawing/2014/main" id="{21360A17-5400-41C7-BCF6-AC2C55F812CC}"/>
              </a:ext>
            </a:extLst>
          </p:cNvPr>
          <p:cNvSpPr txBox="1"/>
          <p:nvPr/>
        </p:nvSpPr>
        <p:spPr>
          <a:xfrm>
            <a:off x="4788024" y="4200353"/>
            <a:ext cx="3672409" cy="954107"/>
          </a:xfrm>
          <a:prstGeom prst="rect">
            <a:avLst/>
          </a:prstGeom>
          <a:noFill/>
        </p:spPr>
        <p:txBody>
          <a:bodyPr wrap="square" rtlCol="0">
            <a:spAutoFit/>
          </a:bodyPr>
          <a:lstStyle/>
          <a:p>
            <a:r>
              <a:rPr lang="fi-FI" sz="1400" dirty="0"/>
              <a:t>Kivijärvellä vastaajissa oli poikkeuksellisesti enemmän miehiä, kuin naisia. Yksin asuvien vastaajien osuus oli korkeampi, kuin muissa kunnissa</a:t>
            </a:r>
          </a:p>
        </p:txBody>
      </p:sp>
    </p:spTree>
    <p:extLst>
      <p:ext uri="{BB962C8B-B14F-4D97-AF65-F5344CB8AC3E}">
        <p14:creationId xmlns:p14="http://schemas.microsoft.com/office/powerpoint/2010/main" val="390511020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CD060E31-360D-44B7-968A-06C0AB8085F7}"/>
              </a:ext>
            </a:extLst>
          </p:cNvPr>
          <p:cNvSpPr txBox="1"/>
          <p:nvPr/>
        </p:nvSpPr>
        <p:spPr>
          <a:xfrm>
            <a:off x="827584" y="476672"/>
            <a:ext cx="7128792" cy="369332"/>
          </a:xfrm>
          <a:prstGeom prst="rect">
            <a:avLst/>
          </a:prstGeom>
          <a:noFill/>
        </p:spPr>
        <p:txBody>
          <a:bodyPr wrap="square" rtlCol="0">
            <a:spAutoFit/>
          </a:bodyPr>
          <a:lstStyle/>
          <a:p>
            <a:r>
              <a:rPr lang="fi-FI" b="1" dirty="0"/>
              <a:t>ASUMINEN NYT JA PARAS ASUMINEN 10 VUODEN PÄÄSTÄ</a:t>
            </a:r>
          </a:p>
        </p:txBody>
      </p:sp>
      <p:sp>
        <p:nvSpPr>
          <p:cNvPr id="6" name="Tekstiruutu 5">
            <a:extLst>
              <a:ext uri="{FF2B5EF4-FFF2-40B4-BE49-F238E27FC236}">
                <a16:creationId xmlns:a16="http://schemas.microsoft.com/office/drawing/2014/main" id="{09184C0E-D8B3-41C3-90BB-058BFA45C37F}"/>
              </a:ext>
            </a:extLst>
          </p:cNvPr>
          <p:cNvSpPr txBox="1"/>
          <p:nvPr/>
        </p:nvSpPr>
        <p:spPr>
          <a:xfrm>
            <a:off x="250049" y="960545"/>
            <a:ext cx="4608512" cy="307777"/>
          </a:xfrm>
          <a:prstGeom prst="rect">
            <a:avLst/>
          </a:prstGeom>
          <a:noFill/>
        </p:spPr>
        <p:txBody>
          <a:bodyPr wrap="square" rtlCol="0">
            <a:spAutoFit/>
          </a:bodyPr>
          <a:lstStyle/>
          <a:p>
            <a:r>
              <a:rPr lang="fi-FI" sz="1400" dirty="0"/>
              <a:t>NYKYINEN ASUINYMPÄRISTÖ</a:t>
            </a:r>
          </a:p>
        </p:txBody>
      </p:sp>
      <p:sp>
        <p:nvSpPr>
          <p:cNvPr id="9" name="Tekstiruutu 8">
            <a:extLst>
              <a:ext uri="{FF2B5EF4-FFF2-40B4-BE49-F238E27FC236}">
                <a16:creationId xmlns:a16="http://schemas.microsoft.com/office/drawing/2014/main" id="{7C87088C-7377-4F76-B543-7932145BC7C3}"/>
              </a:ext>
            </a:extLst>
          </p:cNvPr>
          <p:cNvSpPr txBox="1"/>
          <p:nvPr/>
        </p:nvSpPr>
        <p:spPr>
          <a:xfrm>
            <a:off x="179512" y="3499114"/>
            <a:ext cx="5832648" cy="307777"/>
          </a:xfrm>
          <a:prstGeom prst="rect">
            <a:avLst/>
          </a:prstGeom>
          <a:noFill/>
        </p:spPr>
        <p:txBody>
          <a:bodyPr wrap="square" rtlCol="0">
            <a:spAutoFit/>
          </a:bodyPr>
          <a:lstStyle/>
          <a:p>
            <a:r>
              <a:rPr lang="fi-FI" sz="1400" dirty="0"/>
              <a:t>PARHAAKSI ARVIOITU ASUINYMPÄRISTÖ 10 VUODEN PÄÄSTÄ</a:t>
            </a:r>
          </a:p>
        </p:txBody>
      </p:sp>
      <p:graphicFrame>
        <p:nvGraphicFramePr>
          <p:cNvPr id="7" name="ChartObject">
            <a:extLst>
              <a:ext uri="{FF2B5EF4-FFF2-40B4-BE49-F238E27FC236}">
                <a16:creationId xmlns:a16="http://schemas.microsoft.com/office/drawing/2014/main" id="{83EAB9D2-D0D8-4E69-A203-9C4E42C14E1C}"/>
              </a:ext>
            </a:extLst>
          </p:cNvPr>
          <p:cNvGraphicFramePr/>
          <p:nvPr>
            <p:extLst>
              <p:ext uri="{D42A27DB-BD31-4B8C-83A1-F6EECF244321}">
                <p14:modId xmlns:p14="http://schemas.microsoft.com/office/powerpoint/2010/main" val="2562964876"/>
              </p:ext>
            </p:extLst>
          </p:nvPr>
        </p:nvGraphicFramePr>
        <p:xfrm>
          <a:off x="254000" y="1182246"/>
          <a:ext cx="5182096" cy="21817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Object">
            <a:extLst>
              <a:ext uri="{FF2B5EF4-FFF2-40B4-BE49-F238E27FC236}">
                <a16:creationId xmlns:a16="http://schemas.microsoft.com/office/drawing/2014/main" id="{66432B7C-BCF0-4562-818D-BC6F6ABD4579}"/>
              </a:ext>
            </a:extLst>
          </p:cNvPr>
          <p:cNvGraphicFramePr/>
          <p:nvPr>
            <p:extLst>
              <p:ext uri="{D42A27DB-BD31-4B8C-83A1-F6EECF244321}">
                <p14:modId xmlns:p14="http://schemas.microsoft.com/office/powerpoint/2010/main" val="2182784838"/>
              </p:ext>
            </p:extLst>
          </p:nvPr>
        </p:nvGraphicFramePr>
        <p:xfrm>
          <a:off x="254000" y="3767544"/>
          <a:ext cx="5182096" cy="2181736"/>
        </p:xfrm>
        <a:graphic>
          <a:graphicData uri="http://schemas.openxmlformats.org/drawingml/2006/chart">
            <c:chart xmlns:c="http://schemas.openxmlformats.org/drawingml/2006/chart" xmlns:r="http://schemas.openxmlformats.org/officeDocument/2006/relationships" r:id="rId6"/>
          </a:graphicData>
        </a:graphic>
      </p:graphicFrame>
      <p:sp>
        <p:nvSpPr>
          <p:cNvPr id="10" name="Tekstiruutu 9">
            <a:extLst>
              <a:ext uri="{FF2B5EF4-FFF2-40B4-BE49-F238E27FC236}">
                <a16:creationId xmlns:a16="http://schemas.microsoft.com/office/drawing/2014/main" id="{EF58AB03-3674-4F2E-A0A1-EC5566C218A0}"/>
              </a:ext>
            </a:extLst>
          </p:cNvPr>
          <p:cNvSpPr txBox="1"/>
          <p:nvPr/>
        </p:nvSpPr>
        <p:spPr>
          <a:xfrm>
            <a:off x="5868144" y="1890107"/>
            <a:ext cx="3021856" cy="4401205"/>
          </a:xfrm>
          <a:prstGeom prst="rect">
            <a:avLst/>
          </a:prstGeom>
          <a:noFill/>
        </p:spPr>
        <p:txBody>
          <a:bodyPr wrap="square" rtlCol="0">
            <a:spAutoFit/>
          </a:bodyPr>
          <a:lstStyle/>
          <a:p>
            <a:r>
              <a:rPr lang="fi-FI" sz="1400" dirty="0"/>
              <a:t>Vastaajien nykyinen asuinympäristö jakautui tasaisesti ja taajama-alueella asuu suhteellisesti suurempi osa vastaajista, kuin kunnissa keskimäärin. </a:t>
            </a:r>
          </a:p>
          <a:p>
            <a:endParaRPr lang="fi-FI" sz="1400" dirty="0"/>
          </a:p>
          <a:p>
            <a:endParaRPr lang="fi-FI" sz="1400" dirty="0"/>
          </a:p>
          <a:p>
            <a:endParaRPr lang="fi-FI" sz="1400" dirty="0"/>
          </a:p>
          <a:p>
            <a:r>
              <a:rPr lang="fi-FI" sz="1400" dirty="0"/>
              <a:t>10 vuoden päästä parhaaksi arvioidussa asuinympäristössä näkemykset liikkuvat muiden kuntien tavoin sivukylistä/haja-asutusalueelta ydinkeskustaan. Muutos prosenttiyksiköissä ja määrällisesti (ydinkeskustaan 8 vastaajaa + mahdollinen perhe, haja-asutusalueelta vähenisi 11 + mahdollinen perhe) pienempi, kuin muissa </a:t>
            </a:r>
            <a:r>
              <a:rPr lang="fi-FI" sz="1400" dirty="0" err="1"/>
              <a:t>Saarikan</a:t>
            </a:r>
            <a:r>
              <a:rPr lang="fi-FI" sz="1400" dirty="0"/>
              <a:t> kunnissa</a:t>
            </a:r>
          </a:p>
          <a:p>
            <a:endParaRPr lang="fi-FI" sz="1400" dirty="0"/>
          </a:p>
        </p:txBody>
      </p:sp>
    </p:spTree>
    <p:extLst>
      <p:ext uri="{BB962C8B-B14F-4D97-AF65-F5344CB8AC3E}">
        <p14:creationId xmlns:p14="http://schemas.microsoft.com/office/powerpoint/2010/main" val="1405979342"/>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8B4E6A3F-AE84-4A45-83E0-F6EA3EC840DF}"/>
              </a:ext>
            </a:extLst>
          </p:cNvPr>
          <p:cNvSpPr txBox="1"/>
          <p:nvPr/>
        </p:nvSpPr>
        <p:spPr>
          <a:xfrm>
            <a:off x="467544" y="600943"/>
            <a:ext cx="4680520" cy="307777"/>
          </a:xfrm>
          <a:prstGeom prst="rect">
            <a:avLst/>
          </a:prstGeom>
          <a:noFill/>
        </p:spPr>
        <p:txBody>
          <a:bodyPr wrap="square" rtlCol="0">
            <a:spAutoFit/>
          </a:bodyPr>
          <a:lstStyle/>
          <a:p>
            <a:r>
              <a:rPr lang="fi-FI" sz="1400" dirty="0"/>
              <a:t>NYKYINEN ASUMISMUOTO</a:t>
            </a:r>
          </a:p>
        </p:txBody>
      </p:sp>
      <p:sp>
        <p:nvSpPr>
          <p:cNvPr id="8" name="Tekstiruutu 7">
            <a:extLst>
              <a:ext uri="{FF2B5EF4-FFF2-40B4-BE49-F238E27FC236}">
                <a16:creationId xmlns:a16="http://schemas.microsoft.com/office/drawing/2014/main" id="{B42E5AB5-32D9-4854-B39D-4397E5B37924}"/>
              </a:ext>
            </a:extLst>
          </p:cNvPr>
          <p:cNvSpPr txBox="1"/>
          <p:nvPr/>
        </p:nvSpPr>
        <p:spPr>
          <a:xfrm>
            <a:off x="539552" y="3412836"/>
            <a:ext cx="6552728" cy="307777"/>
          </a:xfrm>
          <a:prstGeom prst="rect">
            <a:avLst/>
          </a:prstGeom>
          <a:noFill/>
        </p:spPr>
        <p:txBody>
          <a:bodyPr wrap="square" rtlCol="0">
            <a:spAutoFit/>
          </a:bodyPr>
          <a:lstStyle/>
          <a:p>
            <a:r>
              <a:rPr lang="fi-FI" sz="1400" dirty="0"/>
              <a:t>PARHAAKSI ARVIOITU ASUMISMUOTO 10 VUODEN PÄÄSTÄ</a:t>
            </a:r>
          </a:p>
        </p:txBody>
      </p:sp>
      <p:graphicFrame>
        <p:nvGraphicFramePr>
          <p:cNvPr id="6" name="ChartObject">
            <a:extLst>
              <a:ext uri="{FF2B5EF4-FFF2-40B4-BE49-F238E27FC236}">
                <a16:creationId xmlns:a16="http://schemas.microsoft.com/office/drawing/2014/main" id="{78631C72-2A7F-473C-9AE5-686F5569A923}"/>
              </a:ext>
            </a:extLst>
          </p:cNvPr>
          <p:cNvGraphicFramePr/>
          <p:nvPr>
            <p:extLst>
              <p:ext uri="{D42A27DB-BD31-4B8C-83A1-F6EECF244321}">
                <p14:modId xmlns:p14="http://schemas.microsoft.com/office/powerpoint/2010/main" val="504577285"/>
              </p:ext>
            </p:extLst>
          </p:nvPr>
        </p:nvGraphicFramePr>
        <p:xfrm>
          <a:off x="251520" y="907920"/>
          <a:ext cx="5542136" cy="225454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Object">
            <a:extLst>
              <a:ext uri="{FF2B5EF4-FFF2-40B4-BE49-F238E27FC236}">
                <a16:creationId xmlns:a16="http://schemas.microsoft.com/office/drawing/2014/main" id="{75BB42DB-C092-4EA7-858C-A3D2D38721D5}"/>
              </a:ext>
            </a:extLst>
          </p:cNvPr>
          <p:cNvGraphicFramePr/>
          <p:nvPr>
            <p:extLst>
              <p:ext uri="{D42A27DB-BD31-4B8C-83A1-F6EECF244321}">
                <p14:modId xmlns:p14="http://schemas.microsoft.com/office/powerpoint/2010/main" val="1757246384"/>
              </p:ext>
            </p:extLst>
          </p:nvPr>
        </p:nvGraphicFramePr>
        <p:xfrm>
          <a:off x="254000" y="3720613"/>
          <a:ext cx="5539656" cy="2254544"/>
        </p:xfrm>
        <a:graphic>
          <a:graphicData uri="http://schemas.openxmlformats.org/drawingml/2006/chart">
            <c:chart xmlns:c="http://schemas.openxmlformats.org/drawingml/2006/chart" xmlns:r="http://schemas.openxmlformats.org/officeDocument/2006/relationships" r:id="rId6"/>
          </a:graphicData>
        </a:graphic>
      </p:graphicFrame>
      <p:sp>
        <p:nvSpPr>
          <p:cNvPr id="5" name="Tekstiruutu 4">
            <a:extLst>
              <a:ext uri="{FF2B5EF4-FFF2-40B4-BE49-F238E27FC236}">
                <a16:creationId xmlns:a16="http://schemas.microsoft.com/office/drawing/2014/main" id="{A2A214B4-D5D4-4496-854D-7C58950BF8E8}"/>
              </a:ext>
            </a:extLst>
          </p:cNvPr>
          <p:cNvSpPr txBox="1"/>
          <p:nvPr/>
        </p:nvSpPr>
        <p:spPr>
          <a:xfrm>
            <a:off x="5940152" y="2492896"/>
            <a:ext cx="2808312" cy="1384995"/>
          </a:xfrm>
          <a:prstGeom prst="rect">
            <a:avLst/>
          </a:prstGeom>
          <a:noFill/>
        </p:spPr>
        <p:txBody>
          <a:bodyPr wrap="square" rtlCol="0">
            <a:spAutoFit/>
          </a:bodyPr>
          <a:lstStyle/>
          <a:p>
            <a:r>
              <a:rPr lang="fi-FI" sz="1400" dirty="0" err="1"/>
              <a:t>Omakotitaloasumisen</a:t>
            </a:r>
            <a:r>
              <a:rPr lang="fi-FI" sz="1400" dirty="0"/>
              <a:t> arvostus säilyy Kivijärvellä korkeana 10 vuoden päähän vaikka näkemykset rivi- ja kerrostaloasumisen paremmuudesta lisääntyvät </a:t>
            </a:r>
          </a:p>
        </p:txBody>
      </p:sp>
    </p:spTree>
    <p:extLst>
      <p:ext uri="{BB962C8B-B14F-4D97-AF65-F5344CB8AC3E}">
        <p14:creationId xmlns:p14="http://schemas.microsoft.com/office/powerpoint/2010/main" val="1499136900"/>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AC6E75C5-E3C9-42E9-B995-21C8E09F819C}"/>
              </a:ext>
            </a:extLst>
          </p:cNvPr>
          <p:cNvSpPr txBox="1"/>
          <p:nvPr/>
        </p:nvSpPr>
        <p:spPr>
          <a:xfrm>
            <a:off x="300705" y="579729"/>
            <a:ext cx="5760640" cy="307777"/>
          </a:xfrm>
          <a:prstGeom prst="rect">
            <a:avLst/>
          </a:prstGeom>
          <a:noFill/>
        </p:spPr>
        <p:txBody>
          <a:bodyPr wrap="square" rtlCol="0">
            <a:spAutoFit/>
          </a:bodyPr>
          <a:lstStyle/>
          <a:p>
            <a:r>
              <a:rPr lang="fi-FI" sz="1400" dirty="0"/>
              <a:t>NYKYINEN ASUMISEN HALLINTAMUOTO</a:t>
            </a:r>
          </a:p>
        </p:txBody>
      </p:sp>
      <p:sp>
        <p:nvSpPr>
          <p:cNvPr id="8" name="Tekstiruutu 7">
            <a:extLst>
              <a:ext uri="{FF2B5EF4-FFF2-40B4-BE49-F238E27FC236}">
                <a16:creationId xmlns:a16="http://schemas.microsoft.com/office/drawing/2014/main" id="{3E6BE33C-E628-4FF4-965D-9E297DAB9643}"/>
              </a:ext>
            </a:extLst>
          </p:cNvPr>
          <p:cNvSpPr txBox="1"/>
          <p:nvPr/>
        </p:nvSpPr>
        <p:spPr>
          <a:xfrm>
            <a:off x="300705" y="3376736"/>
            <a:ext cx="6696744" cy="307777"/>
          </a:xfrm>
          <a:prstGeom prst="rect">
            <a:avLst/>
          </a:prstGeom>
          <a:noFill/>
        </p:spPr>
        <p:txBody>
          <a:bodyPr wrap="square" rtlCol="0">
            <a:spAutoFit/>
          </a:bodyPr>
          <a:lstStyle/>
          <a:p>
            <a:r>
              <a:rPr lang="fi-FI" sz="1400" dirty="0"/>
              <a:t>PARHAAKSI ARVIOITU ASUMISEN HALLINTAMUOTO 10 VUODEN PÄÄSTÄ</a:t>
            </a:r>
          </a:p>
        </p:txBody>
      </p:sp>
      <p:graphicFrame>
        <p:nvGraphicFramePr>
          <p:cNvPr id="6" name="ChartObject">
            <a:extLst>
              <a:ext uri="{FF2B5EF4-FFF2-40B4-BE49-F238E27FC236}">
                <a16:creationId xmlns:a16="http://schemas.microsoft.com/office/drawing/2014/main" id="{F59928EC-87A0-4572-9074-0C7A382F7B49}"/>
              </a:ext>
            </a:extLst>
          </p:cNvPr>
          <p:cNvGraphicFramePr/>
          <p:nvPr>
            <p:extLst>
              <p:ext uri="{D42A27DB-BD31-4B8C-83A1-F6EECF244321}">
                <p14:modId xmlns:p14="http://schemas.microsoft.com/office/powerpoint/2010/main" val="3830562477"/>
              </p:ext>
            </p:extLst>
          </p:nvPr>
        </p:nvGraphicFramePr>
        <p:xfrm>
          <a:off x="254000" y="856457"/>
          <a:ext cx="6406232" cy="242672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Object">
            <a:extLst>
              <a:ext uri="{FF2B5EF4-FFF2-40B4-BE49-F238E27FC236}">
                <a16:creationId xmlns:a16="http://schemas.microsoft.com/office/drawing/2014/main" id="{846FD5E5-2BC7-4D18-9380-0C81836B919E}"/>
              </a:ext>
            </a:extLst>
          </p:cNvPr>
          <p:cNvGraphicFramePr/>
          <p:nvPr>
            <p:extLst>
              <p:ext uri="{D42A27DB-BD31-4B8C-83A1-F6EECF244321}">
                <p14:modId xmlns:p14="http://schemas.microsoft.com/office/powerpoint/2010/main" val="868331117"/>
              </p:ext>
            </p:extLst>
          </p:nvPr>
        </p:nvGraphicFramePr>
        <p:xfrm>
          <a:off x="254000" y="3684514"/>
          <a:ext cx="6406232" cy="2426726"/>
        </p:xfrm>
        <a:graphic>
          <a:graphicData uri="http://schemas.openxmlformats.org/drawingml/2006/chart">
            <c:chart xmlns:c="http://schemas.openxmlformats.org/drawingml/2006/chart" xmlns:r="http://schemas.openxmlformats.org/officeDocument/2006/relationships" r:id="rId6"/>
          </a:graphicData>
        </a:graphic>
      </p:graphicFrame>
      <p:sp>
        <p:nvSpPr>
          <p:cNvPr id="5" name="Tekstiruutu 4">
            <a:extLst>
              <a:ext uri="{FF2B5EF4-FFF2-40B4-BE49-F238E27FC236}">
                <a16:creationId xmlns:a16="http://schemas.microsoft.com/office/drawing/2014/main" id="{8143A9B2-D282-4538-A114-F6FF82AE08FB}"/>
              </a:ext>
            </a:extLst>
          </p:cNvPr>
          <p:cNvSpPr txBox="1"/>
          <p:nvPr/>
        </p:nvSpPr>
        <p:spPr>
          <a:xfrm>
            <a:off x="6706937" y="2564904"/>
            <a:ext cx="2520280" cy="1169551"/>
          </a:xfrm>
          <a:prstGeom prst="rect">
            <a:avLst/>
          </a:prstGeom>
          <a:noFill/>
        </p:spPr>
        <p:txBody>
          <a:bodyPr wrap="square" rtlCol="0">
            <a:spAutoFit/>
          </a:bodyPr>
          <a:lstStyle/>
          <a:p>
            <a:r>
              <a:rPr lang="fi-FI" sz="1400" dirty="0"/>
              <a:t>Kivijärviset vastaajat arvostavat omistusasuntoa 10 vuoden päästä enemmän, kuin muissa </a:t>
            </a:r>
            <a:r>
              <a:rPr lang="fi-FI" sz="1400" dirty="0" err="1"/>
              <a:t>Saarikan</a:t>
            </a:r>
            <a:r>
              <a:rPr lang="fi-FI" sz="1400" dirty="0"/>
              <a:t> kunnissa keskimäärin. </a:t>
            </a:r>
          </a:p>
        </p:txBody>
      </p:sp>
    </p:spTree>
    <p:extLst>
      <p:ext uri="{BB962C8B-B14F-4D97-AF65-F5344CB8AC3E}">
        <p14:creationId xmlns:p14="http://schemas.microsoft.com/office/powerpoint/2010/main" val="3812032245"/>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theme/theme1.xml><?xml version="1.0" encoding="utf-8"?>
<a:theme xmlns:a="http://schemas.openxmlformats.org/drawingml/2006/main" name="6_Oletusrakenne">
  <a:themeElements>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etusraken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etusraken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etusraken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etusraken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etusraken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etusraken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etusraken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etusraken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3358</TotalTime>
  <Words>2415</Words>
  <Application>Microsoft Office PowerPoint</Application>
  <PresentationFormat>Näytössä katseltava diaesitys (4:3)</PresentationFormat>
  <Paragraphs>272</Paragraphs>
  <Slides>33</Slides>
  <Notes>0</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33</vt:i4>
      </vt:variant>
    </vt:vector>
  </HeadingPairs>
  <TitlesOfParts>
    <vt:vector size="41" baseType="lpstr">
      <vt:lpstr>Algerian</vt:lpstr>
      <vt:lpstr>Arial</vt:lpstr>
      <vt:lpstr>Calibri</vt:lpstr>
      <vt:lpstr>Calibri Light</vt:lpstr>
      <vt:lpstr>Tahoma</vt:lpstr>
      <vt:lpstr>Times New Roman</vt:lpstr>
      <vt:lpstr>Wingdings</vt:lpstr>
      <vt:lpstr>6_Oletusrakenne</vt:lpstr>
      <vt:lpstr> YTYÄ - yhteisöllisyyttä, turvaa ja kasvua keskustoihin 15.8.2021 – 31.5.2022   </vt:lpstr>
      <vt:lpstr>PowerPoint-esitys</vt:lpstr>
      <vt:lpstr>             </vt:lpstr>
      <vt:lpstr>PowerPoint-esitys</vt:lpstr>
      <vt:lpstr>             </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K-S SHP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Saarikan tuloslaskelma tammi-helmi /2010</dc:title>
  <dc:creator>K-S SHP</dc:creator>
  <cp:lastModifiedBy>Sepponen Arja</cp:lastModifiedBy>
  <cp:revision>276</cp:revision>
  <dcterms:created xsi:type="dcterms:W3CDTF">2010-03-19T07:45:17Z</dcterms:created>
  <dcterms:modified xsi:type="dcterms:W3CDTF">2022-03-16T12:30:59Z</dcterms:modified>
</cp:coreProperties>
</file>